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256" r:id="rId2"/>
    <p:sldId id="292" r:id="rId3"/>
    <p:sldId id="265" r:id="rId4"/>
    <p:sldId id="291" r:id="rId5"/>
    <p:sldId id="257" r:id="rId6"/>
    <p:sldId id="293" r:id="rId7"/>
    <p:sldId id="294" r:id="rId8"/>
    <p:sldId id="295" r:id="rId9"/>
    <p:sldId id="296" r:id="rId10"/>
    <p:sldId id="297" r:id="rId11"/>
    <p:sldId id="298" r:id="rId12"/>
    <p:sldId id="320" r:id="rId13"/>
    <p:sldId id="299" r:id="rId14"/>
    <p:sldId id="300" r:id="rId15"/>
    <p:sldId id="301" r:id="rId16"/>
    <p:sldId id="302" r:id="rId17"/>
    <p:sldId id="303" r:id="rId18"/>
    <p:sldId id="304" r:id="rId19"/>
    <p:sldId id="306" r:id="rId20"/>
    <p:sldId id="307" r:id="rId21"/>
    <p:sldId id="309" r:id="rId22"/>
    <p:sldId id="311" r:id="rId23"/>
    <p:sldId id="312" r:id="rId24"/>
    <p:sldId id="313" r:id="rId25"/>
    <p:sldId id="314" r:id="rId26"/>
    <p:sldId id="315" r:id="rId27"/>
    <p:sldId id="316" r:id="rId28"/>
    <p:sldId id="317" r:id="rId29"/>
    <p:sldId id="318" r:id="rId30"/>
    <p:sldId id="319" r:id="rId31"/>
    <p:sldId id="321" r:id="rId32"/>
  </p:sldIdLst>
  <p:sldSz cx="9144000" cy="5143500" type="screen16x9"/>
  <p:notesSz cx="6858000" cy="9144000"/>
  <p:embeddedFontLst>
    <p:embeddedFont>
      <p:font typeface="Arial Narrow" panose="020B0606020202030204" pitchFamily="34" charset="0"/>
      <p:regular r:id="rId34"/>
      <p:bold r:id="rId35"/>
      <p:italic r:id="rId36"/>
      <p:boldItalic r:id="rId37"/>
    </p:embeddedFont>
    <p:embeddedFont>
      <p:font typeface="Cooper Black" panose="0208090404030B020404" pitchFamily="18" charset="0"/>
      <p:regular r:id="rId38"/>
    </p:embeddedFont>
    <p:embeddedFont>
      <p:font typeface="Fira Sans Extra Condensed Medium" panose="020B0604020202020204"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C1D4783-5F6B-48E2-8DB0-E77EC40B58AC}">
          <p14:sldIdLst>
            <p14:sldId id="256"/>
          </p14:sldIdLst>
        </p14:section>
        <p14:section name="Untitled Section" id="{54BF5A5D-4123-49E7-BCE7-5C5C835291E1}">
          <p14:sldIdLst>
            <p14:sldId id="292"/>
            <p14:sldId id="265"/>
            <p14:sldId id="291"/>
            <p14:sldId id="257"/>
            <p14:sldId id="293"/>
            <p14:sldId id="294"/>
            <p14:sldId id="295"/>
            <p14:sldId id="296"/>
            <p14:sldId id="297"/>
            <p14:sldId id="298"/>
            <p14:sldId id="320"/>
            <p14:sldId id="299"/>
            <p14:sldId id="300"/>
            <p14:sldId id="301"/>
            <p14:sldId id="302"/>
            <p14:sldId id="303"/>
            <p14:sldId id="304"/>
            <p14:sldId id="306"/>
            <p14:sldId id="307"/>
            <p14:sldId id="309"/>
            <p14:sldId id="311"/>
            <p14:sldId id="312"/>
            <p14:sldId id="313"/>
            <p14:sldId id="314"/>
            <p14:sldId id="315"/>
            <p14:sldId id="316"/>
            <p14:sldId id="317"/>
            <p14:sldId id="318"/>
            <p14:sldId id="319"/>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B6B5"/>
    <a:srgbClr val="957FCA"/>
    <a:srgbClr val="B878C2"/>
    <a:srgbClr val="627BB2"/>
    <a:srgbClr val="0066FF"/>
    <a:srgbClr val="C0C5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7" d="100"/>
          <a:sy n="87" d="100"/>
        </p:scale>
        <p:origin x="930" y="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641a476e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641a476e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765d7774d_3_2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765d7774d_3_2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9661d1679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9661d1679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111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175" y="1584238"/>
            <a:ext cx="3461400" cy="1511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7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175" y="3231075"/>
            <a:ext cx="3338400" cy="32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chemeClr val="accent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58">
          <p15:clr>
            <a:srgbClr val="EA4335"/>
          </p15:clr>
        </p15:guide>
        <p15:guide id="3" pos="5472">
          <p15:clr>
            <a:srgbClr val="EA4335"/>
          </p15:clr>
        </p15:guide>
        <p15:guide id="4" orient="horz" pos="2982">
          <p15:clr>
            <a:srgbClr val="EA4335"/>
          </p15:clr>
        </p15:guide>
        <p15:guide id="5" pos="2880">
          <p15:clr>
            <a:srgbClr val="EA4335"/>
          </p15:clr>
        </p15:guide>
        <p15:guide id="6" orient="horz" pos="1620">
          <p15:clr>
            <a:srgbClr val="EA4335"/>
          </p15:clr>
        </p15:guide>
        <p15:guide id="7" pos="4176">
          <p15:clr>
            <a:srgbClr val="EA4335"/>
          </p15:clr>
        </p15:guide>
        <p15:guide id="8" pos="1584">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6765" y="1199311"/>
            <a:ext cx="3461400" cy="179456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E-Commerce RETAIL DATA ANALYSIS </a:t>
            </a:r>
            <a:endParaRPr dirty="0"/>
          </a:p>
        </p:txBody>
      </p:sp>
      <p:sp>
        <p:nvSpPr>
          <p:cNvPr id="57" name="Google Shape;57;p15"/>
          <p:cNvSpPr/>
          <p:nvPr/>
        </p:nvSpPr>
        <p:spPr>
          <a:xfrm>
            <a:off x="5429232" y="2833908"/>
            <a:ext cx="2402283" cy="251053"/>
          </a:xfrm>
          <a:custGeom>
            <a:avLst/>
            <a:gdLst/>
            <a:ahLst/>
            <a:cxnLst/>
            <a:rect l="l" t="t" r="r" b="b"/>
            <a:pathLst>
              <a:path w="43098" h="4504" extrusionOk="0">
                <a:moveTo>
                  <a:pt x="21549" y="0"/>
                </a:moveTo>
                <a:cubicBezTo>
                  <a:pt x="9640" y="0"/>
                  <a:pt x="0" y="1001"/>
                  <a:pt x="0" y="2235"/>
                </a:cubicBezTo>
                <a:cubicBezTo>
                  <a:pt x="0" y="3470"/>
                  <a:pt x="9640" y="4504"/>
                  <a:pt x="21549" y="4504"/>
                </a:cubicBezTo>
                <a:cubicBezTo>
                  <a:pt x="33457" y="4504"/>
                  <a:pt x="43097" y="3470"/>
                  <a:pt x="43097" y="2235"/>
                </a:cubicBezTo>
                <a:cubicBezTo>
                  <a:pt x="43097" y="1001"/>
                  <a:pt x="33457" y="0"/>
                  <a:pt x="21549" y="0"/>
                </a:cubicBezTo>
                <a:close/>
              </a:path>
            </a:pathLst>
          </a:custGeom>
          <a:solidFill>
            <a:srgbClr val="142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rot="10800000" flipH="1">
            <a:off x="5990725" y="3577682"/>
            <a:ext cx="1277449" cy="667643"/>
          </a:xfrm>
          <a:custGeom>
            <a:avLst/>
            <a:gdLst/>
            <a:ahLst/>
            <a:cxnLst/>
            <a:rect l="l" t="t" r="r" b="b"/>
            <a:pathLst>
              <a:path w="22918" h="9574" extrusionOk="0">
                <a:moveTo>
                  <a:pt x="1" y="0"/>
                </a:moveTo>
                <a:lnTo>
                  <a:pt x="1" y="9574"/>
                </a:lnTo>
                <a:lnTo>
                  <a:pt x="22917" y="9574"/>
                </a:lnTo>
                <a:lnTo>
                  <a:pt x="22917" y="0"/>
                </a:lnTo>
                <a:close/>
              </a:path>
            </a:pathLst>
          </a:custGeom>
          <a:gradFill>
            <a:gsLst>
              <a:gs pos="0">
                <a:srgbClr val="DDDDDD"/>
              </a:gs>
              <a:gs pos="100000">
                <a:srgbClr val="919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5499858" y="4111296"/>
            <a:ext cx="2251729" cy="148826"/>
          </a:xfrm>
          <a:custGeom>
            <a:avLst/>
            <a:gdLst/>
            <a:ahLst/>
            <a:cxnLst/>
            <a:rect l="l" t="t" r="r" b="b"/>
            <a:pathLst>
              <a:path w="40397" h="2670" extrusionOk="0">
                <a:moveTo>
                  <a:pt x="1" y="1"/>
                </a:moveTo>
                <a:lnTo>
                  <a:pt x="1" y="2669"/>
                </a:lnTo>
                <a:lnTo>
                  <a:pt x="40396" y="2669"/>
                </a:lnTo>
                <a:lnTo>
                  <a:pt x="40396" y="1"/>
                </a:lnTo>
                <a:close/>
              </a:path>
            </a:pathLst>
          </a:custGeom>
          <a:solidFill>
            <a:schemeClr val="l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572025" y="883378"/>
            <a:ext cx="4114727" cy="2880142"/>
          </a:xfrm>
          <a:custGeom>
            <a:avLst/>
            <a:gdLst/>
            <a:ahLst/>
            <a:cxnLst/>
            <a:rect l="l" t="t" r="r" b="b"/>
            <a:pathLst>
              <a:path w="73820" h="51671" extrusionOk="0">
                <a:moveTo>
                  <a:pt x="7206" y="1"/>
                </a:moveTo>
                <a:cubicBezTo>
                  <a:pt x="3236" y="1"/>
                  <a:pt x="0" y="3203"/>
                  <a:pt x="0" y="7172"/>
                </a:cubicBezTo>
                <a:lnTo>
                  <a:pt x="0" y="44499"/>
                </a:lnTo>
                <a:cubicBezTo>
                  <a:pt x="0" y="48469"/>
                  <a:pt x="3236" y="51671"/>
                  <a:pt x="7206" y="51671"/>
                </a:cubicBezTo>
                <a:lnTo>
                  <a:pt x="66648" y="51671"/>
                </a:lnTo>
                <a:cubicBezTo>
                  <a:pt x="70617" y="51671"/>
                  <a:pt x="73820" y="48469"/>
                  <a:pt x="73820" y="44499"/>
                </a:cubicBezTo>
                <a:lnTo>
                  <a:pt x="73820" y="7172"/>
                </a:lnTo>
                <a:cubicBezTo>
                  <a:pt x="73820" y="3203"/>
                  <a:pt x="70617" y="1"/>
                  <a:pt x="6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4572025" y="883378"/>
            <a:ext cx="4114727" cy="2480430"/>
          </a:xfrm>
          <a:custGeom>
            <a:avLst/>
            <a:gdLst/>
            <a:ahLst/>
            <a:cxnLst/>
            <a:rect l="l" t="t" r="r" b="b"/>
            <a:pathLst>
              <a:path w="73820" h="44500" extrusionOk="0">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6552274" y="3430796"/>
            <a:ext cx="150665" cy="150609"/>
          </a:xfrm>
          <a:custGeom>
            <a:avLst/>
            <a:gdLst/>
            <a:ahLst/>
            <a:cxnLst/>
            <a:rect l="l" t="t" r="r" b="b"/>
            <a:pathLst>
              <a:path w="2703" h="2702" extrusionOk="0">
                <a:moveTo>
                  <a:pt x="1335" y="0"/>
                </a:moveTo>
                <a:cubicBezTo>
                  <a:pt x="601" y="0"/>
                  <a:pt x="1" y="634"/>
                  <a:pt x="1" y="1368"/>
                </a:cubicBezTo>
                <a:cubicBezTo>
                  <a:pt x="1" y="2102"/>
                  <a:pt x="601" y="2702"/>
                  <a:pt x="1335" y="2702"/>
                </a:cubicBezTo>
                <a:cubicBezTo>
                  <a:pt x="2069" y="2702"/>
                  <a:pt x="2703" y="2102"/>
                  <a:pt x="2703" y="1368"/>
                </a:cubicBezTo>
                <a:cubicBezTo>
                  <a:pt x="2703" y="634"/>
                  <a:pt x="2069" y="33"/>
                  <a:pt x="133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572025" y="883378"/>
            <a:ext cx="4114727" cy="2480430"/>
          </a:xfrm>
          <a:custGeom>
            <a:avLst/>
            <a:gdLst/>
            <a:ahLst/>
            <a:cxnLst/>
            <a:rect l="l" t="t" r="r" b="b"/>
            <a:pathLst>
              <a:path w="73820" h="44500" extrusionOk="0">
                <a:moveTo>
                  <a:pt x="66648" y="2136"/>
                </a:moveTo>
                <a:cubicBezTo>
                  <a:pt x="69417" y="2136"/>
                  <a:pt x="71685" y="4404"/>
                  <a:pt x="71685" y="7172"/>
                </a:cubicBezTo>
                <a:lnTo>
                  <a:pt x="71685" y="42331"/>
                </a:lnTo>
                <a:lnTo>
                  <a:pt x="2169" y="42331"/>
                </a:lnTo>
                <a:lnTo>
                  <a:pt x="2169" y="7172"/>
                </a:lnTo>
                <a:cubicBezTo>
                  <a:pt x="2169" y="4404"/>
                  <a:pt x="4437" y="2136"/>
                  <a:pt x="7206" y="2136"/>
                </a:cubicBezTo>
                <a:close/>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5617028" y="1504402"/>
            <a:ext cx="2022972" cy="1340658"/>
          </a:xfrm>
          <a:custGeom>
            <a:avLst/>
            <a:gdLst/>
            <a:ahLst/>
            <a:cxnLst/>
            <a:rect l="l" t="t" r="r" b="b"/>
            <a:pathLst>
              <a:path w="36293" h="24052" extrusionOk="0">
                <a:moveTo>
                  <a:pt x="0" y="1"/>
                </a:moveTo>
                <a:lnTo>
                  <a:pt x="0" y="24052"/>
                </a:lnTo>
                <a:lnTo>
                  <a:pt x="36293" y="24052"/>
                </a:lnTo>
                <a:lnTo>
                  <a:pt x="36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5782472" y="1881888"/>
            <a:ext cx="1054322" cy="814417"/>
          </a:xfrm>
          <a:custGeom>
            <a:avLst/>
            <a:gdLst/>
            <a:ahLst/>
            <a:cxnLst/>
            <a:rect l="l" t="t" r="r" b="b"/>
            <a:pathLst>
              <a:path w="18915" h="14611" extrusionOk="0">
                <a:moveTo>
                  <a:pt x="1" y="0"/>
                </a:moveTo>
                <a:lnTo>
                  <a:pt x="1" y="14611"/>
                </a:lnTo>
                <a:lnTo>
                  <a:pt x="18914" y="14611"/>
                </a:lnTo>
                <a:lnTo>
                  <a:pt x="18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828961" y="1928377"/>
            <a:ext cx="961348" cy="721443"/>
          </a:xfrm>
          <a:custGeom>
            <a:avLst/>
            <a:gdLst/>
            <a:ahLst/>
            <a:cxnLst/>
            <a:rect l="l" t="t" r="r" b="b"/>
            <a:pathLst>
              <a:path w="17247" h="12943" extrusionOk="0">
                <a:moveTo>
                  <a:pt x="1" y="0"/>
                </a:moveTo>
                <a:lnTo>
                  <a:pt x="1" y="12943"/>
                </a:lnTo>
                <a:lnTo>
                  <a:pt x="17246" y="12943"/>
                </a:lnTo>
                <a:lnTo>
                  <a:pt x="1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5875450" y="1976705"/>
            <a:ext cx="868373" cy="626685"/>
          </a:xfrm>
          <a:custGeom>
            <a:avLst/>
            <a:gdLst/>
            <a:ahLst/>
            <a:cxnLst/>
            <a:rect l="l" t="t" r="r" b="b"/>
            <a:pathLst>
              <a:path w="15579" h="11243" extrusionOk="0">
                <a:moveTo>
                  <a:pt x="1" y="1"/>
                </a:moveTo>
                <a:lnTo>
                  <a:pt x="1" y="11242"/>
                </a:lnTo>
                <a:lnTo>
                  <a:pt x="15579" y="11242"/>
                </a:lnTo>
                <a:lnTo>
                  <a:pt x="155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5847579" y="2289084"/>
            <a:ext cx="924113" cy="56"/>
          </a:xfrm>
          <a:custGeom>
            <a:avLst/>
            <a:gdLst/>
            <a:ahLst/>
            <a:cxnLst/>
            <a:rect l="l" t="t" r="r" b="b"/>
            <a:pathLst>
              <a:path w="16579" h="1" fill="none" extrusionOk="0">
                <a:moveTo>
                  <a:pt x="16579" y="1"/>
                </a:moveTo>
                <a:lnTo>
                  <a:pt x="0" y="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6068820" y="1900506"/>
            <a:ext cx="56" cy="736325"/>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6550435" y="1900506"/>
            <a:ext cx="56" cy="736325"/>
          </a:xfrm>
          <a:custGeom>
            <a:avLst/>
            <a:gdLst/>
            <a:ahLst/>
            <a:cxnLst/>
            <a:rect l="l" t="t" r="r" b="b"/>
            <a:pathLst>
              <a:path w="1" h="13210" fill="none" extrusionOk="0">
                <a:moveTo>
                  <a:pt x="0" y="13210"/>
                </a:moveTo>
                <a:lnTo>
                  <a:pt x="0"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6308680" y="1900506"/>
            <a:ext cx="56" cy="736325"/>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5617028" y="2649848"/>
            <a:ext cx="2022972" cy="195257"/>
          </a:xfrm>
          <a:custGeom>
            <a:avLst/>
            <a:gdLst/>
            <a:ahLst/>
            <a:cxnLst/>
            <a:rect l="l" t="t" r="r" b="b"/>
            <a:pathLst>
              <a:path w="36293" h="3503" extrusionOk="0">
                <a:moveTo>
                  <a:pt x="0" y="0"/>
                </a:moveTo>
                <a:lnTo>
                  <a:pt x="0" y="3503"/>
                </a:lnTo>
                <a:lnTo>
                  <a:pt x="36293" y="3503"/>
                </a:lnTo>
                <a:lnTo>
                  <a:pt x="362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6899995" y="1788910"/>
            <a:ext cx="548537" cy="1056162"/>
          </a:xfrm>
          <a:custGeom>
            <a:avLst/>
            <a:gdLst/>
            <a:ahLst/>
            <a:cxnLst/>
            <a:rect l="l" t="t" r="r" b="b"/>
            <a:pathLst>
              <a:path w="9841" h="18948" extrusionOk="0">
                <a:moveTo>
                  <a:pt x="1" y="1"/>
                </a:moveTo>
                <a:lnTo>
                  <a:pt x="1" y="18948"/>
                </a:lnTo>
                <a:lnTo>
                  <a:pt x="9841" y="18948"/>
                </a:lnTo>
                <a:lnTo>
                  <a:pt x="98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6950219" y="1770348"/>
            <a:ext cx="448150" cy="1076562"/>
          </a:xfrm>
          <a:custGeom>
            <a:avLst/>
            <a:gdLst/>
            <a:ahLst/>
            <a:cxnLst/>
            <a:rect l="l" t="t" r="r" b="b"/>
            <a:pathLst>
              <a:path w="8040" h="19314" extrusionOk="0">
                <a:moveTo>
                  <a:pt x="0" y="0"/>
                </a:moveTo>
                <a:lnTo>
                  <a:pt x="0" y="19314"/>
                </a:lnTo>
                <a:lnTo>
                  <a:pt x="8039" y="19314"/>
                </a:lnTo>
                <a:lnTo>
                  <a:pt x="8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996708" y="1816781"/>
            <a:ext cx="355175" cy="981804"/>
          </a:xfrm>
          <a:custGeom>
            <a:avLst/>
            <a:gdLst/>
            <a:ahLst/>
            <a:cxnLst/>
            <a:rect l="l" t="t" r="r" b="b"/>
            <a:pathLst>
              <a:path w="6372" h="17614" extrusionOk="0">
                <a:moveTo>
                  <a:pt x="0" y="1"/>
                </a:moveTo>
                <a:lnTo>
                  <a:pt x="0" y="17614"/>
                </a:lnTo>
                <a:lnTo>
                  <a:pt x="6371" y="17614"/>
                </a:lnTo>
                <a:lnTo>
                  <a:pt x="6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617028" y="2103128"/>
            <a:ext cx="2026706" cy="148826"/>
          </a:xfrm>
          <a:custGeom>
            <a:avLst/>
            <a:gdLst/>
            <a:ahLst/>
            <a:cxnLst/>
            <a:rect l="l" t="t" r="r" b="b"/>
            <a:pathLst>
              <a:path w="36360" h="2670" extrusionOk="0">
                <a:moveTo>
                  <a:pt x="0" y="1"/>
                </a:moveTo>
                <a:lnTo>
                  <a:pt x="0" y="2303"/>
                </a:lnTo>
                <a:cubicBezTo>
                  <a:pt x="267" y="2536"/>
                  <a:pt x="567" y="2670"/>
                  <a:pt x="934" y="2670"/>
                </a:cubicBezTo>
                <a:cubicBezTo>
                  <a:pt x="1735" y="2670"/>
                  <a:pt x="2368" y="2036"/>
                  <a:pt x="2368" y="1235"/>
                </a:cubicBezTo>
                <a:cubicBezTo>
                  <a:pt x="2368" y="2036"/>
                  <a:pt x="3036" y="2670"/>
                  <a:pt x="3803" y="2670"/>
                </a:cubicBezTo>
                <a:cubicBezTo>
                  <a:pt x="4603" y="2670"/>
                  <a:pt x="5271" y="2036"/>
                  <a:pt x="5271" y="1235"/>
                </a:cubicBezTo>
                <a:cubicBezTo>
                  <a:pt x="5271" y="2036"/>
                  <a:pt x="5904" y="2670"/>
                  <a:pt x="6705" y="2670"/>
                </a:cubicBezTo>
                <a:cubicBezTo>
                  <a:pt x="7472" y="2670"/>
                  <a:pt x="8139" y="2036"/>
                  <a:pt x="8139" y="1235"/>
                </a:cubicBezTo>
                <a:cubicBezTo>
                  <a:pt x="8139" y="2036"/>
                  <a:pt x="8773" y="2670"/>
                  <a:pt x="9574" y="2670"/>
                </a:cubicBezTo>
                <a:cubicBezTo>
                  <a:pt x="10374" y="2670"/>
                  <a:pt x="11008" y="2036"/>
                  <a:pt x="11008" y="1235"/>
                </a:cubicBezTo>
                <a:cubicBezTo>
                  <a:pt x="11008" y="2036"/>
                  <a:pt x="11642" y="2670"/>
                  <a:pt x="12442" y="2670"/>
                </a:cubicBezTo>
                <a:cubicBezTo>
                  <a:pt x="13243" y="2670"/>
                  <a:pt x="13877" y="2036"/>
                  <a:pt x="13877" y="1235"/>
                </a:cubicBezTo>
                <a:cubicBezTo>
                  <a:pt x="13877" y="2036"/>
                  <a:pt x="14544" y="2670"/>
                  <a:pt x="15311" y="2670"/>
                </a:cubicBezTo>
                <a:cubicBezTo>
                  <a:pt x="16112" y="2670"/>
                  <a:pt x="16779" y="2036"/>
                  <a:pt x="16779" y="1235"/>
                </a:cubicBezTo>
                <a:cubicBezTo>
                  <a:pt x="16779" y="2036"/>
                  <a:pt x="17413" y="2670"/>
                  <a:pt x="18213" y="2670"/>
                </a:cubicBezTo>
                <a:cubicBezTo>
                  <a:pt x="18980" y="2670"/>
                  <a:pt x="19647" y="2036"/>
                  <a:pt x="19647" y="1235"/>
                </a:cubicBezTo>
                <a:cubicBezTo>
                  <a:pt x="19647" y="2036"/>
                  <a:pt x="20281" y="2670"/>
                  <a:pt x="21082" y="2670"/>
                </a:cubicBezTo>
                <a:cubicBezTo>
                  <a:pt x="21882" y="2670"/>
                  <a:pt x="22516" y="2036"/>
                  <a:pt x="22516" y="1235"/>
                </a:cubicBezTo>
                <a:cubicBezTo>
                  <a:pt x="22516" y="2036"/>
                  <a:pt x="23150" y="2670"/>
                  <a:pt x="23951" y="2670"/>
                </a:cubicBezTo>
                <a:cubicBezTo>
                  <a:pt x="24751" y="2670"/>
                  <a:pt x="25385" y="2036"/>
                  <a:pt x="25385" y="1235"/>
                </a:cubicBezTo>
                <a:cubicBezTo>
                  <a:pt x="25385" y="2036"/>
                  <a:pt x="26052" y="2670"/>
                  <a:pt x="26819" y="2670"/>
                </a:cubicBezTo>
                <a:cubicBezTo>
                  <a:pt x="27620" y="2670"/>
                  <a:pt x="28254" y="2036"/>
                  <a:pt x="28254" y="1235"/>
                </a:cubicBezTo>
                <a:cubicBezTo>
                  <a:pt x="28254" y="2036"/>
                  <a:pt x="28921" y="2670"/>
                  <a:pt x="29721" y="2670"/>
                </a:cubicBezTo>
                <a:cubicBezTo>
                  <a:pt x="30489" y="2670"/>
                  <a:pt x="31156" y="2036"/>
                  <a:pt x="31156" y="1235"/>
                </a:cubicBezTo>
                <a:cubicBezTo>
                  <a:pt x="31156" y="2036"/>
                  <a:pt x="31789" y="2670"/>
                  <a:pt x="32590" y="2670"/>
                </a:cubicBezTo>
                <a:cubicBezTo>
                  <a:pt x="33391" y="2670"/>
                  <a:pt x="34024" y="2036"/>
                  <a:pt x="34024" y="1235"/>
                </a:cubicBezTo>
                <a:cubicBezTo>
                  <a:pt x="34024" y="2036"/>
                  <a:pt x="34658" y="2670"/>
                  <a:pt x="35459" y="2670"/>
                </a:cubicBezTo>
                <a:cubicBezTo>
                  <a:pt x="35792" y="2670"/>
                  <a:pt x="36093" y="2536"/>
                  <a:pt x="36359" y="2369"/>
                </a:cubicBezTo>
                <a:lnTo>
                  <a:pt x="363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6950219" y="2343043"/>
            <a:ext cx="448150" cy="92974"/>
          </a:xfrm>
          <a:custGeom>
            <a:avLst/>
            <a:gdLst/>
            <a:ahLst/>
            <a:cxnLst/>
            <a:rect l="l" t="t" r="r" b="b"/>
            <a:pathLst>
              <a:path w="8040" h="1668" extrusionOk="0">
                <a:moveTo>
                  <a:pt x="0" y="0"/>
                </a:moveTo>
                <a:lnTo>
                  <a:pt x="0" y="1668"/>
                </a:lnTo>
                <a:lnTo>
                  <a:pt x="8039" y="1668"/>
                </a:lnTo>
                <a:lnTo>
                  <a:pt x="8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6978090" y="2376488"/>
            <a:ext cx="115326" cy="20512"/>
          </a:xfrm>
          <a:custGeom>
            <a:avLst/>
            <a:gdLst/>
            <a:ahLst/>
            <a:cxnLst/>
            <a:rect l="l" t="t" r="r" b="b"/>
            <a:pathLst>
              <a:path w="2069" h="368" extrusionOk="0">
                <a:moveTo>
                  <a:pt x="201" y="0"/>
                </a:moveTo>
                <a:cubicBezTo>
                  <a:pt x="101" y="0"/>
                  <a:pt x="1" y="67"/>
                  <a:pt x="1" y="201"/>
                </a:cubicBezTo>
                <a:cubicBezTo>
                  <a:pt x="1" y="301"/>
                  <a:pt x="101" y="367"/>
                  <a:pt x="201" y="367"/>
                </a:cubicBezTo>
                <a:lnTo>
                  <a:pt x="1869" y="367"/>
                </a:lnTo>
                <a:cubicBezTo>
                  <a:pt x="1969" y="367"/>
                  <a:pt x="2069" y="301"/>
                  <a:pt x="2069" y="201"/>
                </a:cubicBezTo>
                <a:cubicBezTo>
                  <a:pt x="2069" y="67"/>
                  <a:pt x="1969" y="0"/>
                  <a:pt x="1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5617028" y="1575083"/>
            <a:ext cx="2022972" cy="167387"/>
          </a:xfrm>
          <a:custGeom>
            <a:avLst/>
            <a:gdLst/>
            <a:ahLst/>
            <a:cxnLst/>
            <a:rect l="l" t="t" r="r" b="b"/>
            <a:pathLst>
              <a:path w="36293" h="3003" extrusionOk="0">
                <a:moveTo>
                  <a:pt x="0" y="1"/>
                </a:moveTo>
                <a:lnTo>
                  <a:pt x="0" y="3003"/>
                </a:lnTo>
                <a:lnTo>
                  <a:pt x="36293" y="3003"/>
                </a:lnTo>
                <a:lnTo>
                  <a:pt x="36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561230" y="1504402"/>
            <a:ext cx="2134563" cy="197152"/>
          </a:xfrm>
          <a:custGeom>
            <a:avLst/>
            <a:gdLst/>
            <a:ahLst/>
            <a:cxnLst/>
            <a:rect l="l" t="t" r="r" b="b"/>
            <a:pathLst>
              <a:path w="38295" h="3537" extrusionOk="0">
                <a:moveTo>
                  <a:pt x="0" y="1"/>
                </a:moveTo>
                <a:lnTo>
                  <a:pt x="0" y="3537"/>
                </a:lnTo>
                <a:lnTo>
                  <a:pt x="38294" y="3537"/>
                </a:lnTo>
                <a:lnTo>
                  <a:pt x="38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6052098" y="1242246"/>
            <a:ext cx="1156549" cy="360749"/>
          </a:xfrm>
          <a:custGeom>
            <a:avLst/>
            <a:gdLst/>
            <a:ahLst/>
            <a:cxnLst/>
            <a:rect l="l" t="t" r="r" b="b"/>
            <a:pathLst>
              <a:path w="20749" h="6472" extrusionOk="0">
                <a:moveTo>
                  <a:pt x="1" y="1"/>
                </a:moveTo>
                <a:lnTo>
                  <a:pt x="1" y="6472"/>
                </a:lnTo>
                <a:lnTo>
                  <a:pt x="20749" y="6472"/>
                </a:lnTo>
                <a:lnTo>
                  <a:pt x="20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6037221" y="1231098"/>
            <a:ext cx="1180685" cy="383101"/>
          </a:xfrm>
          <a:custGeom>
            <a:avLst/>
            <a:gdLst/>
            <a:ahLst/>
            <a:cxnLst/>
            <a:rect l="l" t="t" r="r" b="b"/>
            <a:pathLst>
              <a:path w="21182" h="6873" extrusionOk="0">
                <a:moveTo>
                  <a:pt x="20782" y="401"/>
                </a:moveTo>
                <a:lnTo>
                  <a:pt x="20782" y="6472"/>
                </a:lnTo>
                <a:lnTo>
                  <a:pt x="434" y="6472"/>
                </a:lnTo>
                <a:lnTo>
                  <a:pt x="434" y="401"/>
                </a:lnTo>
                <a:close/>
                <a:moveTo>
                  <a:pt x="0" y="0"/>
                </a:moveTo>
                <a:lnTo>
                  <a:pt x="0" y="6872"/>
                </a:lnTo>
                <a:lnTo>
                  <a:pt x="21182" y="6872"/>
                </a:lnTo>
                <a:lnTo>
                  <a:pt x="211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429232" y="1770348"/>
            <a:ext cx="2398548" cy="260362"/>
          </a:xfrm>
          <a:custGeom>
            <a:avLst/>
            <a:gdLst/>
            <a:ahLst/>
            <a:cxnLst/>
            <a:rect l="l" t="t" r="r" b="b"/>
            <a:pathLst>
              <a:path w="43031" h="4671" extrusionOk="0">
                <a:moveTo>
                  <a:pt x="6104" y="0"/>
                </a:moveTo>
                <a:lnTo>
                  <a:pt x="0" y="4670"/>
                </a:lnTo>
                <a:lnTo>
                  <a:pt x="43031" y="4670"/>
                </a:lnTo>
                <a:lnTo>
                  <a:pt x="369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372301" y="1770348"/>
            <a:ext cx="455563" cy="260362"/>
          </a:xfrm>
          <a:custGeom>
            <a:avLst/>
            <a:gdLst/>
            <a:ahLst/>
            <a:cxnLst/>
            <a:rect l="l" t="t" r="r" b="b"/>
            <a:pathLst>
              <a:path w="8173" h="4671" extrusionOk="0">
                <a:moveTo>
                  <a:pt x="0" y="0"/>
                </a:moveTo>
                <a:lnTo>
                  <a:pt x="5304" y="4670"/>
                </a:lnTo>
                <a:lnTo>
                  <a:pt x="8173" y="4670"/>
                </a:lnTo>
                <a:lnTo>
                  <a:pt x="20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7143590" y="1770348"/>
            <a:ext cx="364484" cy="260362"/>
          </a:xfrm>
          <a:custGeom>
            <a:avLst/>
            <a:gdLst/>
            <a:ahLst/>
            <a:cxnLst/>
            <a:rect l="l" t="t" r="r" b="b"/>
            <a:pathLst>
              <a:path w="6539" h="4671" extrusionOk="0">
                <a:moveTo>
                  <a:pt x="0" y="0"/>
                </a:moveTo>
                <a:lnTo>
                  <a:pt x="3670" y="4670"/>
                </a:lnTo>
                <a:lnTo>
                  <a:pt x="6538"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914879" y="1770348"/>
            <a:ext cx="273349" cy="260362"/>
          </a:xfrm>
          <a:custGeom>
            <a:avLst/>
            <a:gdLst/>
            <a:ahLst/>
            <a:cxnLst/>
            <a:rect l="l" t="t" r="r" b="b"/>
            <a:pathLst>
              <a:path w="4904" h="4671" extrusionOk="0">
                <a:moveTo>
                  <a:pt x="0" y="0"/>
                </a:moveTo>
                <a:lnTo>
                  <a:pt x="2035" y="4670"/>
                </a:lnTo>
                <a:lnTo>
                  <a:pt x="4904"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686168" y="1770348"/>
            <a:ext cx="182270" cy="260362"/>
          </a:xfrm>
          <a:custGeom>
            <a:avLst/>
            <a:gdLst/>
            <a:ahLst/>
            <a:cxnLst/>
            <a:rect l="l" t="t" r="r" b="b"/>
            <a:pathLst>
              <a:path w="3270" h="4671" extrusionOk="0">
                <a:moveTo>
                  <a:pt x="0" y="0"/>
                </a:moveTo>
                <a:lnTo>
                  <a:pt x="401" y="4670"/>
                </a:lnTo>
                <a:lnTo>
                  <a:pt x="3269"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6388670" y="1770348"/>
            <a:ext cx="182270" cy="260362"/>
          </a:xfrm>
          <a:custGeom>
            <a:avLst/>
            <a:gdLst/>
            <a:ahLst/>
            <a:cxnLst/>
            <a:rect l="l" t="t" r="r" b="b"/>
            <a:pathLst>
              <a:path w="3270" h="4671" extrusionOk="0">
                <a:moveTo>
                  <a:pt x="1235" y="0"/>
                </a:moveTo>
                <a:lnTo>
                  <a:pt x="0" y="4670"/>
                </a:lnTo>
                <a:lnTo>
                  <a:pt x="2869" y="4670"/>
                </a:lnTo>
                <a:lnTo>
                  <a:pt x="3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6068820" y="1770348"/>
            <a:ext cx="273405" cy="260362"/>
          </a:xfrm>
          <a:custGeom>
            <a:avLst/>
            <a:gdLst/>
            <a:ahLst/>
            <a:cxnLst/>
            <a:rect l="l" t="t" r="r" b="b"/>
            <a:pathLst>
              <a:path w="4905" h="4671" extrusionOk="0">
                <a:moveTo>
                  <a:pt x="2870" y="0"/>
                </a:moveTo>
                <a:lnTo>
                  <a:pt x="1" y="4670"/>
                </a:lnTo>
                <a:lnTo>
                  <a:pt x="2870" y="4670"/>
                </a:lnTo>
                <a:lnTo>
                  <a:pt x="49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5749026" y="1770348"/>
            <a:ext cx="364484" cy="260362"/>
          </a:xfrm>
          <a:custGeom>
            <a:avLst/>
            <a:gdLst/>
            <a:ahLst/>
            <a:cxnLst/>
            <a:rect l="l" t="t" r="r" b="b"/>
            <a:pathLst>
              <a:path w="6539" h="4671" extrusionOk="0">
                <a:moveTo>
                  <a:pt x="4470" y="0"/>
                </a:moveTo>
                <a:lnTo>
                  <a:pt x="0" y="4670"/>
                </a:lnTo>
                <a:lnTo>
                  <a:pt x="2869" y="4670"/>
                </a:lnTo>
                <a:lnTo>
                  <a:pt x="65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5429232" y="1770348"/>
            <a:ext cx="455563" cy="260362"/>
          </a:xfrm>
          <a:custGeom>
            <a:avLst/>
            <a:gdLst/>
            <a:ahLst/>
            <a:cxnLst/>
            <a:rect l="l" t="t" r="r" b="b"/>
            <a:pathLst>
              <a:path w="8173" h="4671" extrusionOk="0">
                <a:moveTo>
                  <a:pt x="6104" y="0"/>
                </a:moveTo>
                <a:lnTo>
                  <a:pt x="0" y="4670"/>
                </a:lnTo>
                <a:lnTo>
                  <a:pt x="2869" y="4670"/>
                </a:lnTo>
                <a:lnTo>
                  <a:pt x="81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5427337" y="2030664"/>
            <a:ext cx="161813" cy="146931"/>
          </a:xfrm>
          <a:custGeom>
            <a:avLst/>
            <a:gdLst/>
            <a:ahLst/>
            <a:cxnLst/>
            <a:rect l="l" t="t" r="r" b="b"/>
            <a:pathLst>
              <a:path w="2903" h="2636" extrusionOk="0">
                <a:moveTo>
                  <a:pt x="1" y="0"/>
                </a:moveTo>
                <a:lnTo>
                  <a:pt x="1" y="1201"/>
                </a:lnTo>
                <a:cubicBezTo>
                  <a:pt x="1" y="2001"/>
                  <a:pt x="668" y="2635"/>
                  <a:pt x="1468" y="2635"/>
                </a:cubicBezTo>
                <a:cubicBezTo>
                  <a:pt x="2236" y="2635"/>
                  <a:pt x="2903" y="2001"/>
                  <a:pt x="2903" y="1201"/>
                </a:cubicBezTo>
                <a:lnTo>
                  <a:pt x="2903"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5589101" y="2030664"/>
            <a:ext cx="159974" cy="146931"/>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5749026" y="2030664"/>
            <a:ext cx="159974" cy="146931"/>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5908951" y="2030664"/>
            <a:ext cx="159918" cy="146931"/>
          </a:xfrm>
          <a:custGeom>
            <a:avLst/>
            <a:gdLst/>
            <a:ahLst/>
            <a:cxnLst/>
            <a:rect l="l" t="t" r="r" b="b"/>
            <a:pathLst>
              <a:path w="2869"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6068820" y="2030664"/>
            <a:ext cx="159974" cy="146931"/>
          </a:xfrm>
          <a:custGeom>
            <a:avLst/>
            <a:gdLst/>
            <a:ahLst/>
            <a:cxnLst/>
            <a:rect l="l" t="t" r="r" b="b"/>
            <a:pathLst>
              <a:path w="2870" h="2636" extrusionOk="0">
                <a:moveTo>
                  <a:pt x="1" y="0"/>
                </a:moveTo>
                <a:lnTo>
                  <a:pt x="1" y="1201"/>
                </a:lnTo>
                <a:cubicBezTo>
                  <a:pt x="1" y="2001"/>
                  <a:pt x="668" y="2635"/>
                  <a:pt x="1435" y="2635"/>
                </a:cubicBezTo>
                <a:cubicBezTo>
                  <a:pt x="2236" y="2635"/>
                  <a:pt x="2870" y="2001"/>
                  <a:pt x="2870" y="1201"/>
                </a:cubicBezTo>
                <a:lnTo>
                  <a:pt x="2870"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6228745" y="2030664"/>
            <a:ext cx="161813" cy="146931"/>
          </a:xfrm>
          <a:custGeom>
            <a:avLst/>
            <a:gdLst/>
            <a:ahLst/>
            <a:cxnLst/>
            <a:rect l="l" t="t" r="r" b="b"/>
            <a:pathLst>
              <a:path w="2903" h="2636" extrusionOk="0">
                <a:moveTo>
                  <a:pt x="1" y="0"/>
                </a:moveTo>
                <a:lnTo>
                  <a:pt x="1" y="1201"/>
                </a:lnTo>
                <a:cubicBezTo>
                  <a:pt x="1" y="2001"/>
                  <a:pt x="668" y="2635"/>
                  <a:pt x="1435" y="2635"/>
                </a:cubicBezTo>
                <a:cubicBezTo>
                  <a:pt x="2236" y="2635"/>
                  <a:pt x="2903" y="2001"/>
                  <a:pt x="2903" y="1201"/>
                </a:cubicBezTo>
                <a:lnTo>
                  <a:pt x="2869" y="1201"/>
                </a:ln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6388670" y="2030664"/>
            <a:ext cx="161813" cy="146931"/>
          </a:xfrm>
          <a:custGeom>
            <a:avLst/>
            <a:gdLst/>
            <a:ahLst/>
            <a:cxnLst/>
            <a:rect l="l" t="t" r="r" b="b"/>
            <a:pathLst>
              <a:path w="2903" h="2636" extrusionOk="0">
                <a:moveTo>
                  <a:pt x="0" y="0"/>
                </a:moveTo>
                <a:lnTo>
                  <a:pt x="0" y="1201"/>
                </a:lnTo>
                <a:cubicBezTo>
                  <a:pt x="0" y="2001"/>
                  <a:pt x="667" y="2635"/>
                  <a:pt x="1468" y="2635"/>
                </a:cubicBezTo>
                <a:cubicBezTo>
                  <a:pt x="2235" y="2635"/>
                  <a:pt x="2902" y="2001"/>
                  <a:pt x="2902" y="1201"/>
                </a:cubicBezTo>
                <a:lnTo>
                  <a:pt x="2902"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6550435" y="2030664"/>
            <a:ext cx="159974" cy="146931"/>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6710360" y="2030664"/>
            <a:ext cx="159918" cy="146931"/>
          </a:xfrm>
          <a:custGeom>
            <a:avLst/>
            <a:gdLst/>
            <a:ahLst/>
            <a:cxnLst/>
            <a:rect l="l" t="t" r="r" b="b"/>
            <a:pathLst>
              <a:path w="2869" h="2636" extrusionOk="0">
                <a:moveTo>
                  <a:pt x="0" y="0"/>
                </a:moveTo>
                <a:lnTo>
                  <a:pt x="0" y="1201"/>
                </a:lnTo>
                <a:cubicBezTo>
                  <a:pt x="0" y="2001"/>
                  <a:pt x="634" y="2635"/>
                  <a:pt x="1434"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870229" y="2030664"/>
            <a:ext cx="159974" cy="146931"/>
          </a:xfrm>
          <a:custGeom>
            <a:avLst/>
            <a:gdLst/>
            <a:ahLst/>
            <a:cxnLst/>
            <a:rect l="l" t="t" r="r" b="b"/>
            <a:pathLst>
              <a:path w="2870" h="2636" extrusionOk="0">
                <a:moveTo>
                  <a:pt x="1" y="0"/>
                </a:moveTo>
                <a:lnTo>
                  <a:pt x="1" y="1201"/>
                </a:lnTo>
                <a:cubicBezTo>
                  <a:pt x="1" y="2001"/>
                  <a:pt x="635" y="2635"/>
                  <a:pt x="1435" y="2635"/>
                </a:cubicBezTo>
                <a:cubicBezTo>
                  <a:pt x="2236" y="2635"/>
                  <a:pt x="2870" y="2001"/>
                  <a:pt x="2870" y="1201"/>
                </a:cubicBezTo>
                <a:lnTo>
                  <a:pt x="2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7030154" y="2030664"/>
            <a:ext cx="159974" cy="146931"/>
          </a:xfrm>
          <a:custGeom>
            <a:avLst/>
            <a:gdLst/>
            <a:ahLst/>
            <a:cxnLst/>
            <a:rect l="l" t="t" r="r" b="b"/>
            <a:pathLst>
              <a:path w="2870" h="2636" extrusionOk="0">
                <a:moveTo>
                  <a:pt x="1" y="0"/>
                </a:moveTo>
                <a:lnTo>
                  <a:pt x="1" y="1201"/>
                </a:lnTo>
                <a:cubicBezTo>
                  <a:pt x="1"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7190079" y="2030664"/>
            <a:ext cx="161813" cy="146931"/>
          </a:xfrm>
          <a:custGeom>
            <a:avLst/>
            <a:gdLst/>
            <a:ahLst/>
            <a:cxnLst/>
            <a:rect l="l" t="t" r="r" b="b"/>
            <a:pathLst>
              <a:path w="2903" h="2636" extrusionOk="0">
                <a:moveTo>
                  <a:pt x="0" y="0"/>
                </a:moveTo>
                <a:lnTo>
                  <a:pt x="0" y="1201"/>
                </a:lnTo>
                <a:cubicBezTo>
                  <a:pt x="0" y="2001"/>
                  <a:pt x="667" y="2635"/>
                  <a:pt x="1435" y="2635"/>
                </a:cubicBezTo>
                <a:cubicBezTo>
                  <a:pt x="2235" y="2635"/>
                  <a:pt x="2902" y="2001"/>
                  <a:pt x="2902" y="1201"/>
                </a:cubicBezTo>
                <a:lnTo>
                  <a:pt x="2869" y="1201"/>
                </a:ln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7349948" y="2030664"/>
            <a:ext cx="161869" cy="146931"/>
          </a:xfrm>
          <a:custGeom>
            <a:avLst/>
            <a:gdLst/>
            <a:ahLst/>
            <a:cxnLst/>
            <a:rect l="l" t="t" r="r" b="b"/>
            <a:pathLst>
              <a:path w="2904" h="2636" extrusionOk="0">
                <a:moveTo>
                  <a:pt x="1" y="0"/>
                </a:moveTo>
                <a:lnTo>
                  <a:pt x="1" y="1201"/>
                </a:lnTo>
                <a:cubicBezTo>
                  <a:pt x="1" y="2001"/>
                  <a:pt x="668" y="2635"/>
                  <a:pt x="1469" y="2635"/>
                </a:cubicBezTo>
                <a:cubicBezTo>
                  <a:pt x="2236" y="2635"/>
                  <a:pt x="2903" y="2001"/>
                  <a:pt x="2903" y="1201"/>
                </a:cubicBezTo>
                <a:lnTo>
                  <a:pt x="2903"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7511768" y="2030664"/>
            <a:ext cx="159918" cy="146931"/>
          </a:xfrm>
          <a:custGeom>
            <a:avLst/>
            <a:gdLst/>
            <a:ahLst/>
            <a:cxnLst/>
            <a:rect l="l" t="t" r="r" b="b"/>
            <a:pathLst>
              <a:path w="2869" h="2636" extrusionOk="0">
                <a:moveTo>
                  <a:pt x="0" y="0"/>
                </a:moveTo>
                <a:lnTo>
                  <a:pt x="0" y="1201"/>
                </a:lnTo>
                <a:cubicBezTo>
                  <a:pt x="0" y="2001"/>
                  <a:pt x="634" y="2635"/>
                  <a:pt x="1434" y="2635"/>
                </a:cubicBezTo>
                <a:cubicBezTo>
                  <a:pt x="2202"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7671638" y="2030664"/>
            <a:ext cx="159974" cy="146931"/>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943103" y="2748344"/>
            <a:ext cx="245535" cy="245535"/>
          </a:xfrm>
          <a:custGeom>
            <a:avLst/>
            <a:gdLst/>
            <a:ahLst/>
            <a:cxnLst/>
            <a:rect l="l" t="t" r="r" b="b"/>
            <a:pathLst>
              <a:path w="4405" h="4405" extrusionOk="0">
                <a:moveTo>
                  <a:pt x="1" y="1"/>
                </a:moveTo>
                <a:lnTo>
                  <a:pt x="1902" y="4237"/>
                </a:lnTo>
                <a:lnTo>
                  <a:pt x="2770" y="3370"/>
                </a:lnTo>
                <a:lnTo>
                  <a:pt x="3770" y="4404"/>
                </a:lnTo>
                <a:lnTo>
                  <a:pt x="4404" y="3804"/>
                </a:lnTo>
                <a:lnTo>
                  <a:pt x="3370" y="2770"/>
                </a:lnTo>
                <a:lnTo>
                  <a:pt x="4237" y="190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txBox="1">
            <a:spLocks noGrp="1"/>
          </p:cNvSpPr>
          <p:nvPr>
            <p:ph type="ctrTitle"/>
          </p:nvPr>
        </p:nvSpPr>
        <p:spPr>
          <a:xfrm>
            <a:off x="6037164" y="1242309"/>
            <a:ext cx="1180800" cy="360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2"/>
                </a:solidFill>
              </a:rPr>
              <a:t>SHOP</a:t>
            </a:r>
            <a:endParaRPr sz="2500" dirty="0">
              <a:solidFill>
                <a:schemeClr val="accent2"/>
              </a:solidFill>
            </a:endParaRPr>
          </a:p>
        </p:txBody>
      </p:sp>
      <p:sp>
        <p:nvSpPr>
          <p:cNvPr id="2" name="TextBox 1">
            <a:extLst>
              <a:ext uri="{FF2B5EF4-FFF2-40B4-BE49-F238E27FC236}">
                <a16:creationId xmlns:a16="http://schemas.microsoft.com/office/drawing/2014/main" id="{ABC1534C-6C93-1AFC-81EF-E30466318FBD}"/>
              </a:ext>
            </a:extLst>
          </p:cNvPr>
          <p:cNvSpPr txBox="1"/>
          <p:nvPr/>
        </p:nvSpPr>
        <p:spPr>
          <a:xfrm>
            <a:off x="426765" y="3944189"/>
            <a:ext cx="2885630" cy="646331"/>
          </a:xfrm>
          <a:prstGeom prst="rect">
            <a:avLst/>
          </a:prstGeom>
          <a:noFill/>
        </p:spPr>
        <p:txBody>
          <a:bodyPr wrap="square" rtlCol="0">
            <a:spAutoFit/>
          </a:bodyPr>
          <a:lstStyle/>
          <a:p>
            <a:r>
              <a:rPr lang="en-US" sz="1200" dirty="0">
                <a:latin typeface="Arial Narrow" panose="020B0606020202030204" pitchFamily="34" charset="0"/>
              </a:rPr>
              <a:t>Submitted By-</a:t>
            </a:r>
          </a:p>
          <a:p>
            <a:pPr marL="171450" indent="-171450">
              <a:buFont typeface="Arial" panose="020B0604020202020204" pitchFamily="34" charset="0"/>
              <a:buChar char="•"/>
            </a:pPr>
            <a:r>
              <a:rPr lang="en-US" sz="1200" dirty="0">
                <a:latin typeface="Arial Narrow" panose="020B0606020202030204" pitchFamily="34" charset="0"/>
              </a:rPr>
              <a:t>Sahil Ahamed</a:t>
            </a:r>
          </a:p>
          <a:p>
            <a:pPr marL="171450" indent="-171450">
              <a:buFont typeface="Arial" panose="020B0604020202020204" pitchFamily="34" charset="0"/>
              <a:buChar char="•"/>
            </a:pPr>
            <a:r>
              <a:rPr lang="en-US" sz="1200" dirty="0" err="1">
                <a:latin typeface="Arial Narrow" panose="020B0606020202030204" pitchFamily="34" charset="0"/>
              </a:rPr>
              <a:t>Punamchand</a:t>
            </a:r>
            <a:r>
              <a:rPr lang="en-US" sz="1200" dirty="0">
                <a:latin typeface="Arial Narrow" panose="020B0606020202030204" pitchFamily="34" charset="0"/>
              </a:rPr>
              <a:t> </a:t>
            </a:r>
            <a:r>
              <a:rPr lang="en-US" sz="1200" dirty="0" err="1">
                <a:latin typeface="Arial Narrow" panose="020B0606020202030204" pitchFamily="34" charset="0"/>
              </a:rPr>
              <a:t>Gumladu</a:t>
            </a:r>
            <a:endParaRPr lang="en-US" sz="1200" dirty="0">
              <a:latin typeface="Arial Narrow" panose="020B0606020202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F986F1-F083-0DBB-F038-88144F55AF63}"/>
              </a:ext>
            </a:extLst>
          </p:cNvPr>
          <p:cNvSpPr>
            <a:spLocks noGrp="1"/>
          </p:cNvSpPr>
          <p:nvPr>
            <p:ph type="title"/>
          </p:nvPr>
        </p:nvSpPr>
        <p:spPr>
          <a:xfrm>
            <a:off x="0" y="189237"/>
            <a:ext cx="5340452" cy="537877"/>
          </a:xfrm>
        </p:spPr>
        <p:txBody>
          <a:bodyPr/>
          <a:lstStyle/>
          <a:p>
            <a:r>
              <a:rPr lang="en-US" dirty="0">
                <a:solidFill>
                  <a:srgbClr val="39B6B5"/>
                </a:solidFill>
              </a:rPr>
              <a:t>Exploratory Data Analysis (EDA)</a:t>
            </a:r>
          </a:p>
        </p:txBody>
      </p:sp>
      <p:sp>
        <p:nvSpPr>
          <p:cNvPr id="5" name="TextBox 4">
            <a:extLst>
              <a:ext uri="{FF2B5EF4-FFF2-40B4-BE49-F238E27FC236}">
                <a16:creationId xmlns:a16="http://schemas.microsoft.com/office/drawing/2014/main" id="{5F8574C7-2C3A-0CB7-B0D8-F8F1EBB8811E}"/>
              </a:ext>
            </a:extLst>
          </p:cNvPr>
          <p:cNvSpPr txBox="1"/>
          <p:nvPr/>
        </p:nvSpPr>
        <p:spPr>
          <a:xfrm>
            <a:off x="512284" y="865172"/>
            <a:ext cx="4572000" cy="830997"/>
          </a:xfrm>
          <a:prstGeom prst="rect">
            <a:avLst/>
          </a:prstGeom>
          <a:noFill/>
        </p:spPr>
        <p:txBody>
          <a:bodyPr wrap="square">
            <a:spAutoFit/>
          </a:bodyPr>
          <a:lstStyle/>
          <a:p>
            <a:r>
              <a:rPr lang="en-US" sz="1600" dirty="0">
                <a:latin typeface="Arial Narrow" panose="020B0606020202030204" pitchFamily="34" charset="0"/>
              </a:rPr>
              <a:t>In the Store type variable we have 4 types of </a:t>
            </a:r>
            <a:r>
              <a:rPr lang="en-US" sz="1600" dirty="0" err="1">
                <a:latin typeface="Arial Narrow" panose="020B0606020202030204" pitchFamily="34" charset="0"/>
              </a:rPr>
              <a:t>store.Where</a:t>
            </a:r>
            <a:r>
              <a:rPr lang="en-US" sz="1600" dirty="0">
                <a:latin typeface="Arial Narrow" panose="020B0606020202030204" pitchFamily="34" charset="0"/>
              </a:rPr>
              <a:t> E-shop is having 40.4% which is highest percentage of sales. And </a:t>
            </a:r>
            <a:r>
              <a:rPr lang="en-US" sz="1600" dirty="0" err="1">
                <a:latin typeface="Arial Narrow" panose="020B0606020202030204" pitchFamily="34" charset="0"/>
              </a:rPr>
              <a:t>TeleShop</a:t>
            </a:r>
            <a:r>
              <a:rPr lang="en-US" sz="1600" dirty="0">
                <a:latin typeface="Arial Narrow" panose="020B0606020202030204" pitchFamily="34" charset="0"/>
              </a:rPr>
              <a:t> is having only 19.2% sales.</a:t>
            </a:r>
          </a:p>
        </p:txBody>
      </p:sp>
      <p:pic>
        <p:nvPicPr>
          <p:cNvPr id="9" name="Picture 8">
            <a:extLst>
              <a:ext uri="{FF2B5EF4-FFF2-40B4-BE49-F238E27FC236}">
                <a16:creationId xmlns:a16="http://schemas.microsoft.com/office/drawing/2014/main" id="{E5E1C1DF-7BF5-3335-9866-D4F203AC3649}"/>
              </a:ext>
            </a:extLst>
          </p:cNvPr>
          <p:cNvPicPr>
            <a:picLocks noChangeAspect="1"/>
          </p:cNvPicPr>
          <p:nvPr/>
        </p:nvPicPr>
        <p:blipFill>
          <a:blip r:embed="rId2"/>
          <a:stretch>
            <a:fillRect/>
          </a:stretch>
        </p:blipFill>
        <p:spPr>
          <a:xfrm>
            <a:off x="5340452" y="2209391"/>
            <a:ext cx="3772426" cy="2934109"/>
          </a:xfrm>
          <a:prstGeom prst="rect">
            <a:avLst/>
          </a:prstGeom>
        </p:spPr>
      </p:pic>
      <p:pic>
        <p:nvPicPr>
          <p:cNvPr id="11" name="Picture 10">
            <a:extLst>
              <a:ext uri="{FF2B5EF4-FFF2-40B4-BE49-F238E27FC236}">
                <a16:creationId xmlns:a16="http://schemas.microsoft.com/office/drawing/2014/main" id="{B2BE8684-94D2-25F0-6DD9-2FCBE988CAEE}"/>
              </a:ext>
            </a:extLst>
          </p:cNvPr>
          <p:cNvPicPr>
            <a:picLocks noChangeAspect="1"/>
          </p:cNvPicPr>
          <p:nvPr/>
        </p:nvPicPr>
        <p:blipFill>
          <a:blip r:embed="rId3"/>
          <a:stretch>
            <a:fillRect/>
          </a:stretch>
        </p:blipFill>
        <p:spPr>
          <a:xfrm>
            <a:off x="204557" y="2028825"/>
            <a:ext cx="5495925" cy="1085850"/>
          </a:xfrm>
          <a:prstGeom prst="rect">
            <a:avLst/>
          </a:prstGeom>
        </p:spPr>
      </p:pic>
    </p:spTree>
    <p:extLst>
      <p:ext uri="{BB962C8B-B14F-4D97-AF65-F5344CB8AC3E}">
        <p14:creationId xmlns:p14="http://schemas.microsoft.com/office/powerpoint/2010/main" val="171270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2ACB53C-D732-96C5-37F8-A58243834914}"/>
              </a:ext>
            </a:extLst>
          </p:cNvPr>
          <p:cNvSpPr>
            <a:spLocks noGrp="1"/>
          </p:cNvSpPr>
          <p:nvPr>
            <p:ph type="title"/>
          </p:nvPr>
        </p:nvSpPr>
        <p:spPr>
          <a:xfrm>
            <a:off x="0" y="189237"/>
            <a:ext cx="5340452" cy="537877"/>
          </a:xfrm>
        </p:spPr>
        <p:txBody>
          <a:bodyPr/>
          <a:lstStyle/>
          <a:p>
            <a:r>
              <a:rPr lang="en-US" dirty="0">
                <a:solidFill>
                  <a:srgbClr val="39B6B5"/>
                </a:solidFill>
              </a:rPr>
              <a:t>Exploratory Data Analysis (EDA)</a:t>
            </a:r>
          </a:p>
        </p:txBody>
      </p:sp>
      <p:pic>
        <p:nvPicPr>
          <p:cNvPr id="4" name="Picture 3">
            <a:extLst>
              <a:ext uri="{FF2B5EF4-FFF2-40B4-BE49-F238E27FC236}">
                <a16:creationId xmlns:a16="http://schemas.microsoft.com/office/drawing/2014/main" id="{0DF7D9CD-9372-8BFA-11F9-177DFDD8C555}"/>
              </a:ext>
            </a:extLst>
          </p:cNvPr>
          <p:cNvPicPr>
            <a:picLocks noChangeAspect="1"/>
          </p:cNvPicPr>
          <p:nvPr/>
        </p:nvPicPr>
        <p:blipFill>
          <a:blip r:embed="rId2"/>
          <a:stretch>
            <a:fillRect/>
          </a:stretch>
        </p:blipFill>
        <p:spPr>
          <a:xfrm>
            <a:off x="5340452" y="1613282"/>
            <a:ext cx="3781425" cy="685800"/>
          </a:xfrm>
          <a:prstGeom prst="rect">
            <a:avLst/>
          </a:prstGeom>
        </p:spPr>
      </p:pic>
      <p:pic>
        <p:nvPicPr>
          <p:cNvPr id="6" name="Picture 5">
            <a:extLst>
              <a:ext uri="{FF2B5EF4-FFF2-40B4-BE49-F238E27FC236}">
                <a16:creationId xmlns:a16="http://schemas.microsoft.com/office/drawing/2014/main" id="{EB7AD91C-9DB2-7E7F-23E9-9DC295B4CC50}"/>
              </a:ext>
            </a:extLst>
          </p:cNvPr>
          <p:cNvPicPr>
            <a:picLocks noChangeAspect="1"/>
          </p:cNvPicPr>
          <p:nvPr/>
        </p:nvPicPr>
        <p:blipFill>
          <a:blip r:embed="rId3"/>
          <a:stretch>
            <a:fillRect/>
          </a:stretch>
        </p:blipFill>
        <p:spPr>
          <a:xfrm>
            <a:off x="5340452" y="2430612"/>
            <a:ext cx="3803548" cy="774259"/>
          </a:xfrm>
          <a:prstGeom prst="rect">
            <a:avLst/>
          </a:prstGeom>
        </p:spPr>
      </p:pic>
      <p:pic>
        <p:nvPicPr>
          <p:cNvPr id="8" name="Picture 7">
            <a:extLst>
              <a:ext uri="{FF2B5EF4-FFF2-40B4-BE49-F238E27FC236}">
                <a16:creationId xmlns:a16="http://schemas.microsoft.com/office/drawing/2014/main" id="{9EA68183-B0C3-50DD-FB1F-C088160C9C83}"/>
              </a:ext>
            </a:extLst>
          </p:cNvPr>
          <p:cNvPicPr>
            <a:picLocks noChangeAspect="1"/>
          </p:cNvPicPr>
          <p:nvPr/>
        </p:nvPicPr>
        <p:blipFill>
          <a:blip r:embed="rId4"/>
          <a:stretch>
            <a:fillRect/>
          </a:stretch>
        </p:blipFill>
        <p:spPr>
          <a:xfrm>
            <a:off x="5340453" y="3185250"/>
            <a:ext cx="3781424" cy="774259"/>
          </a:xfrm>
          <a:prstGeom prst="rect">
            <a:avLst/>
          </a:prstGeom>
        </p:spPr>
      </p:pic>
      <p:pic>
        <p:nvPicPr>
          <p:cNvPr id="10" name="Picture 9">
            <a:extLst>
              <a:ext uri="{FF2B5EF4-FFF2-40B4-BE49-F238E27FC236}">
                <a16:creationId xmlns:a16="http://schemas.microsoft.com/office/drawing/2014/main" id="{4517DAEE-7DE4-9860-9C53-0365B5E68A95}"/>
              </a:ext>
            </a:extLst>
          </p:cNvPr>
          <p:cNvPicPr>
            <a:picLocks noChangeAspect="1"/>
          </p:cNvPicPr>
          <p:nvPr/>
        </p:nvPicPr>
        <p:blipFill>
          <a:blip r:embed="rId5"/>
          <a:stretch>
            <a:fillRect/>
          </a:stretch>
        </p:blipFill>
        <p:spPr>
          <a:xfrm>
            <a:off x="5340452" y="3959509"/>
            <a:ext cx="3803548" cy="647591"/>
          </a:xfrm>
          <a:prstGeom prst="rect">
            <a:avLst/>
          </a:prstGeom>
        </p:spPr>
      </p:pic>
      <p:pic>
        <p:nvPicPr>
          <p:cNvPr id="12" name="Picture 11">
            <a:extLst>
              <a:ext uri="{FF2B5EF4-FFF2-40B4-BE49-F238E27FC236}">
                <a16:creationId xmlns:a16="http://schemas.microsoft.com/office/drawing/2014/main" id="{541EC81B-28F0-8FD3-90E7-E0808C68FFF2}"/>
              </a:ext>
            </a:extLst>
          </p:cNvPr>
          <p:cNvPicPr>
            <a:picLocks noChangeAspect="1"/>
          </p:cNvPicPr>
          <p:nvPr/>
        </p:nvPicPr>
        <p:blipFill>
          <a:blip r:embed="rId6"/>
          <a:stretch>
            <a:fillRect/>
          </a:stretch>
        </p:blipFill>
        <p:spPr>
          <a:xfrm>
            <a:off x="5340452" y="652961"/>
            <a:ext cx="2553056" cy="828791"/>
          </a:xfrm>
          <a:prstGeom prst="rect">
            <a:avLst/>
          </a:prstGeom>
        </p:spPr>
      </p:pic>
      <p:sp>
        <p:nvSpPr>
          <p:cNvPr id="14" name="TextBox 13">
            <a:extLst>
              <a:ext uri="{FF2B5EF4-FFF2-40B4-BE49-F238E27FC236}">
                <a16:creationId xmlns:a16="http://schemas.microsoft.com/office/drawing/2014/main" id="{9D2C0618-49A9-47EF-ECDA-F77FDA704F99}"/>
              </a:ext>
            </a:extLst>
          </p:cNvPr>
          <p:cNvSpPr txBox="1"/>
          <p:nvPr/>
        </p:nvSpPr>
        <p:spPr>
          <a:xfrm>
            <a:off x="501268" y="885297"/>
            <a:ext cx="4572000" cy="1384995"/>
          </a:xfrm>
          <a:prstGeom prst="rect">
            <a:avLst/>
          </a:prstGeom>
          <a:noFill/>
        </p:spPr>
        <p:txBody>
          <a:bodyPr wrap="square">
            <a:spAutoFit/>
          </a:bodyPr>
          <a:lstStyle/>
          <a:p>
            <a:r>
              <a:rPr lang="en-US" dirty="0">
                <a:latin typeface="Arial Narrow" panose="020B0606020202030204" pitchFamily="34" charset="0"/>
              </a:rPr>
              <a:t>We have check for the outliers in our dataset using seaborn boxplot. And we have detect some outliers in our 4 columns like "</a:t>
            </a:r>
            <a:r>
              <a:rPr lang="en-US" dirty="0" err="1">
                <a:latin typeface="Arial Narrow" panose="020B0606020202030204" pitchFamily="34" charset="0"/>
              </a:rPr>
              <a:t>Qty","Rate","Tax</a:t>
            </a:r>
            <a:r>
              <a:rPr lang="en-US" dirty="0">
                <a:latin typeface="Arial Narrow" panose="020B0606020202030204" pitchFamily="34" charset="0"/>
              </a:rPr>
              <a:t>" and "</a:t>
            </a:r>
            <a:r>
              <a:rPr lang="en-US" dirty="0" err="1">
                <a:latin typeface="Arial Narrow" panose="020B0606020202030204" pitchFamily="34" charset="0"/>
              </a:rPr>
              <a:t>Total_amt</a:t>
            </a:r>
            <a:r>
              <a:rPr lang="en-US" dirty="0">
                <a:latin typeface="Arial Narrow" panose="020B0606020202030204" pitchFamily="34" charset="0"/>
              </a:rPr>
              <a:t>“ and treated them using clip method we clipped them with upper bound and lower bound.</a:t>
            </a:r>
          </a:p>
          <a:p>
            <a:r>
              <a:rPr lang="en-US" dirty="0">
                <a:latin typeface="Arial Narrow" panose="020B0606020202030204" pitchFamily="34" charset="0"/>
              </a:rPr>
              <a:t>And we have found lower bound and upper bound using this UDF function which is created by ourself.</a:t>
            </a:r>
          </a:p>
        </p:txBody>
      </p:sp>
      <p:pic>
        <p:nvPicPr>
          <p:cNvPr id="16" name="Picture 15">
            <a:extLst>
              <a:ext uri="{FF2B5EF4-FFF2-40B4-BE49-F238E27FC236}">
                <a16:creationId xmlns:a16="http://schemas.microsoft.com/office/drawing/2014/main" id="{8C46AEF9-90B7-DB7B-C1AF-4615C19CA327}"/>
              </a:ext>
            </a:extLst>
          </p:cNvPr>
          <p:cNvPicPr>
            <a:picLocks noChangeAspect="1"/>
          </p:cNvPicPr>
          <p:nvPr/>
        </p:nvPicPr>
        <p:blipFill>
          <a:blip r:embed="rId7"/>
          <a:stretch>
            <a:fillRect/>
          </a:stretch>
        </p:blipFill>
        <p:spPr>
          <a:xfrm>
            <a:off x="165342" y="2773791"/>
            <a:ext cx="1962424" cy="1314633"/>
          </a:xfrm>
          <a:prstGeom prst="rect">
            <a:avLst/>
          </a:prstGeom>
        </p:spPr>
      </p:pic>
      <p:pic>
        <p:nvPicPr>
          <p:cNvPr id="18" name="Picture 17">
            <a:extLst>
              <a:ext uri="{FF2B5EF4-FFF2-40B4-BE49-F238E27FC236}">
                <a16:creationId xmlns:a16="http://schemas.microsoft.com/office/drawing/2014/main" id="{E646FFF8-DD22-C997-A9A6-0A6FC27712EF}"/>
              </a:ext>
            </a:extLst>
          </p:cNvPr>
          <p:cNvPicPr>
            <a:picLocks noChangeAspect="1"/>
          </p:cNvPicPr>
          <p:nvPr/>
        </p:nvPicPr>
        <p:blipFill>
          <a:blip r:embed="rId8"/>
          <a:stretch>
            <a:fillRect/>
          </a:stretch>
        </p:blipFill>
        <p:spPr>
          <a:xfrm>
            <a:off x="0" y="4380725"/>
            <a:ext cx="5340451" cy="666843"/>
          </a:xfrm>
          <a:prstGeom prst="rect">
            <a:avLst/>
          </a:prstGeom>
        </p:spPr>
      </p:pic>
    </p:spTree>
    <p:extLst>
      <p:ext uri="{BB962C8B-B14F-4D97-AF65-F5344CB8AC3E}">
        <p14:creationId xmlns:p14="http://schemas.microsoft.com/office/powerpoint/2010/main" val="50694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5BD756-672D-F8BF-1918-E9B75BDC2508}"/>
              </a:ext>
            </a:extLst>
          </p:cNvPr>
          <p:cNvSpPr>
            <a:spLocks noGrp="1"/>
          </p:cNvSpPr>
          <p:nvPr>
            <p:ph type="title"/>
          </p:nvPr>
        </p:nvSpPr>
        <p:spPr>
          <a:xfrm>
            <a:off x="0" y="189237"/>
            <a:ext cx="5340452" cy="537877"/>
          </a:xfrm>
        </p:spPr>
        <p:txBody>
          <a:bodyPr/>
          <a:lstStyle/>
          <a:p>
            <a:r>
              <a:rPr lang="en-US" dirty="0">
                <a:solidFill>
                  <a:srgbClr val="39B6B5"/>
                </a:solidFill>
              </a:rPr>
              <a:t>Exploratory Data Analysis (EDA)</a:t>
            </a:r>
          </a:p>
        </p:txBody>
      </p:sp>
      <p:sp>
        <p:nvSpPr>
          <p:cNvPr id="7" name="TextBox 6">
            <a:extLst>
              <a:ext uri="{FF2B5EF4-FFF2-40B4-BE49-F238E27FC236}">
                <a16:creationId xmlns:a16="http://schemas.microsoft.com/office/drawing/2014/main" id="{A7FCE755-ADF5-12D7-52D3-DB76A91FFC44}"/>
              </a:ext>
            </a:extLst>
          </p:cNvPr>
          <p:cNvSpPr txBox="1"/>
          <p:nvPr/>
        </p:nvSpPr>
        <p:spPr>
          <a:xfrm>
            <a:off x="479234" y="727114"/>
            <a:ext cx="4572000" cy="738664"/>
          </a:xfrm>
          <a:prstGeom prst="rect">
            <a:avLst/>
          </a:prstGeom>
          <a:noFill/>
        </p:spPr>
        <p:txBody>
          <a:bodyPr wrap="square">
            <a:spAutoFit/>
          </a:bodyPr>
          <a:lstStyle/>
          <a:p>
            <a:r>
              <a:rPr lang="en-US" dirty="0">
                <a:latin typeface="Arial Narrow" panose="020B0606020202030204" pitchFamily="34" charset="0"/>
              </a:rPr>
              <a:t>Our target variable was unbalanced so Plotted that using bar plot. then we use the over sample technique for perfectly balanced the dataset.</a:t>
            </a:r>
          </a:p>
        </p:txBody>
      </p:sp>
      <p:pic>
        <p:nvPicPr>
          <p:cNvPr id="9" name="Picture 8">
            <a:extLst>
              <a:ext uri="{FF2B5EF4-FFF2-40B4-BE49-F238E27FC236}">
                <a16:creationId xmlns:a16="http://schemas.microsoft.com/office/drawing/2014/main" id="{4ECE2E50-344F-BEF2-1B7A-8F397101D22B}"/>
              </a:ext>
            </a:extLst>
          </p:cNvPr>
          <p:cNvPicPr>
            <a:picLocks noChangeAspect="1"/>
          </p:cNvPicPr>
          <p:nvPr/>
        </p:nvPicPr>
        <p:blipFill>
          <a:blip r:embed="rId2"/>
          <a:stretch>
            <a:fillRect/>
          </a:stretch>
        </p:blipFill>
        <p:spPr>
          <a:xfrm>
            <a:off x="367984" y="2312539"/>
            <a:ext cx="3955449" cy="2730368"/>
          </a:xfrm>
          <a:prstGeom prst="rect">
            <a:avLst/>
          </a:prstGeom>
        </p:spPr>
      </p:pic>
      <p:pic>
        <p:nvPicPr>
          <p:cNvPr id="11" name="Picture 10">
            <a:extLst>
              <a:ext uri="{FF2B5EF4-FFF2-40B4-BE49-F238E27FC236}">
                <a16:creationId xmlns:a16="http://schemas.microsoft.com/office/drawing/2014/main" id="{94F63BFE-3533-2B10-C35B-5363FFBA95C8}"/>
              </a:ext>
            </a:extLst>
          </p:cNvPr>
          <p:cNvPicPr>
            <a:picLocks noChangeAspect="1"/>
          </p:cNvPicPr>
          <p:nvPr/>
        </p:nvPicPr>
        <p:blipFill>
          <a:blip r:embed="rId3"/>
          <a:stretch>
            <a:fillRect/>
          </a:stretch>
        </p:blipFill>
        <p:spPr>
          <a:xfrm>
            <a:off x="4572000" y="2312539"/>
            <a:ext cx="3684342" cy="2641724"/>
          </a:xfrm>
          <a:prstGeom prst="rect">
            <a:avLst/>
          </a:prstGeom>
        </p:spPr>
      </p:pic>
      <p:sp>
        <p:nvSpPr>
          <p:cNvPr id="15" name="TextBox 14">
            <a:extLst>
              <a:ext uri="{FF2B5EF4-FFF2-40B4-BE49-F238E27FC236}">
                <a16:creationId xmlns:a16="http://schemas.microsoft.com/office/drawing/2014/main" id="{D83AB555-F74A-466D-F4E8-125045AB6A9D}"/>
              </a:ext>
            </a:extLst>
          </p:cNvPr>
          <p:cNvSpPr txBox="1"/>
          <p:nvPr/>
        </p:nvSpPr>
        <p:spPr>
          <a:xfrm>
            <a:off x="1522197" y="2004762"/>
            <a:ext cx="1647021" cy="307777"/>
          </a:xfrm>
          <a:prstGeom prst="rect">
            <a:avLst/>
          </a:prstGeom>
          <a:noFill/>
        </p:spPr>
        <p:txBody>
          <a:bodyPr wrap="square">
            <a:spAutoFit/>
          </a:bodyPr>
          <a:lstStyle/>
          <a:p>
            <a:pPr algn="ctr"/>
            <a:r>
              <a:rPr lang="en-US" b="1" dirty="0">
                <a:solidFill>
                  <a:srgbClr val="00B050"/>
                </a:solidFill>
                <a:latin typeface="Arial Narrow" panose="020B0606020202030204" pitchFamily="34" charset="0"/>
              </a:rPr>
              <a:t>Before Over Sample</a:t>
            </a:r>
          </a:p>
        </p:txBody>
      </p:sp>
      <p:sp>
        <p:nvSpPr>
          <p:cNvPr id="16" name="TextBox 15">
            <a:extLst>
              <a:ext uri="{FF2B5EF4-FFF2-40B4-BE49-F238E27FC236}">
                <a16:creationId xmlns:a16="http://schemas.microsoft.com/office/drawing/2014/main" id="{F513FB39-B16F-50FA-54E2-DC4A855B08D1}"/>
              </a:ext>
            </a:extLst>
          </p:cNvPr>
          <p:cNvSpPr txBox="1"/>
          <p:nvPr/>
        </p:nvSpPr>
        <p:spPr>
          <a:xfrm>
            <a:off x="5590660" y="1921794"/>
            <a:ext cx="1647021" cy="307777"/>
          </a:xfrm>
          <a:prstGeom prst="rect">
            <a:avLst/>
          </a:prstGeom>
          <a:noFill/>
        </p:spPr>
        <p:txBody>
          <a:bodyPr wrap="square">
            <a:spAutoFit/>
          </a:bodyPr>
          <a:lstStyle/>
          <a:p>
            <a:pPr algn="ctr"/>
            <a:r>
              <a:rPr lang="en-US" b="1" dirty="0">
                <a:solidFill>
                  <a:srgbClr val="00B050"/>
                </a:solidFill>
                <a:latin typeface="Arial Narrow" panose="020B0606020202030204" pitchFamily="34" charset="0"/>
              </a:rPr>
              <a:t>After Over Sample</a:t>
            </a:r>
          </a:p>
        </p:txBody>
      </p:sp>
    </p:spTree>
    <p:extLst>
      <p:ext uri="{BB962C8B-B14F-4D97-AF65-F5344CB8AC3E}">
        <p14:creationId xmlns:p14="http://schemas.microsoft.com/office/powerpoint/2010/main" val="1372615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0D7143-03F5-4CE6-20EB-0638CC9B528C}"/>
              </a:ext>
            </a:extLst>
          </p:cNvPr>
          <p:cNvPicPr>
            <a:picLocks noChangeAspect="1"/>
          </p:cNvPicPr>
          <p:nvPr/>
        </p:nvPicPr>
        <p:blipFill>
          <a:blip r:embed="rId2"/>
          <a:stretch>
            <a:fillRect/>
          </a:stretch>
        </p:blipFill>
        <p:spPr>
          <a:xfrm>
            <a:off x="734573" y="1666459"/>
            <a:ext cx="3286584" cy="495369"/>
          </a:xfrm>
          <a:prstGeom prst="rect">
            <a:avLst/>
          </a:prstGeom>
        </p:spPr>
      </p:pic>
      <p:sp>
        <p:nvSpPr>
          <p:cNvPr id="5" name="Title 1">
            <a:extLst>
              <a:ext uri="{FF2B5EF4-FFF2-40B4-BE49-F238E27FC236}">
                <a16:creationId xmlns:a16="http://schemas.microsoft.com/office/drawing/2014/main" id="{CDA76E5B-6401-3551-F26D-E448A76362A3}"/>
              </a:ext>
            </a:extLst>
          </p:cNvPr>
          <p:cNvSpPr>
            <a:spLocks noGrp="1"/>
          </p:cNvSpPr>
          <p:nvPr>
            <p:ph type="title"/>
          </p:nvPr>
        </p:nvSpPr>
        <p:spPr>
          <a:xfrm>
            <a:off x="0" y="189237"/>
            <a:ext cx="5340452" cy="537877"/>
          </a:xfrm>
        </p:spPr>
        <p:txBody>
          <a:bodyPr/>
          <a:lstStyle/>
          <a:p>
            <a:r>
              <a:rPr lang="en-US" dirty="0">
                <a:solidFill>
                  <a:srgbClr val="39B6B5"/>
                </a:solidFill>
              </a:rPr>
              <a:t>Exploratory Data Analysis (EDA)</a:t>
            </a:r>
          </a:p>
        </p:txBody>
      </p:sp>
      <p:pic>
        <p:nvPicPr>
          <p:cNvPr id="7" name="Picture 6">
            <a:extLst>
              <a:ext uri="{FF2B5EF4-FFF2-40B4-BE49-F238E27FC236}">
                <a16:creationId xmlns:a16="http://schemas.microsoft.com/office/drawing/2014/main" id="{0043587F-EEE1-1CEB-2E35-A1E4C9FD1353}"/>
              </a:ext>
            </a:extLst>
          </p:cNvPr>
          <p:cNvPicPr>
            <a:picLocks noChangeAspect="1"/>
          </p:cNvPicPr>
          <p:nvPr/>
        </p:nvPicPr>
        <p:blipFill>
          <a:blip r:embed="rId3"/>
          <a:stretch>
            <a:fillRect/>
          </a:stretch>
        </p:blipFill>
        <p:spPr>
          <a:xfrm>
            <a:off x="416346" y="2161828"/>
            <a:ext cx="7745546" cy="2926095"/>
          </a:xfrm>
          <a:prstGeom prst="rect">
            <a:avLst/>
          </a:prstGeom>
        </p:spPr>
      </p:pic>
      <p:sp>
        <p:nvSpPr>
          <p:cNvPr id="9" name="TextBox 8">
            <a:extLst>
              <a:ext uri="{FF2B5EF4-FFF2-40B4-BE49-F238E27FC236}">
                <a16:creationId xmlns:a16="http://schemas.microsoft.com/office/drawing/2014/main" id="{2337ACC3-D495-A8DB-5498-9232B9FED275}"/>
              </a:ext>
            </a:extLst>
          </p:cNvPr>
          <p:cNvSpPr txBox="1"/>
          <p:nvPr/>
        </p:nvSpPr>
        <p:spPr>
          <a:xfrm>
            <a:off x="493464" y="795214"/>
            <a:ext cx="7174276" cy="769441"/>
          </a:xfrm>
          <a:prstGeom prst="rect">
            <a:avLst/>
          </a:prstGeom>
          <a:noFill/>
        </p:spPr>
        <p:txBody>
          <a:bodyPr wrap="square">
            <a:spAutoFit/>
          </a:bodyPr>
          <a:lstStyle/>
          <a:p>
            <a:r>
              <a:rPr lang="en-US" sz="1600" b="1" dirty="0">
                <a:solidFill>
                  <a:schemeClr val="accent2">
                    <a:lumMod val="60000"/>
                    <a:lumOff val="40000"/>
                  </a:schemeClr>
                </a:solidFill>
                <a:latin typeface="Arial Narrow" panose="020B0606020202030204" pitchFamily="34" charset="0"/>
              </a:rPr>
              <a:t>Feature Engineering : </a:t>
            </a:r>
            <a:r>
              <a:rPr lang="en-US" dirty="0">
                <a:solidFill>
                  <a:schemeClr val="tx1"/>
                </a:solidFill>
                <a:latin typeface="Arial Narrow" panose="020B0606020202030204" pitchFamily="34" charset="0"/>
              </a:rPr>
              <a:t>Right here we used heat map for plot the correlation  with our target variable “Status”. And very less amount of variables having good relation with target variable Like – “</a:t>
            </a:r>
            <a:r>
              <a:rPr lang="en-US" dirty="0" err="1">
                <a:solidFill>
                  <a:schemeClr val="tx1"/>
                </a:solidFill>
                <a:latin typeface="Arial Narrow" panose="020B0606020202030204" pitchFamily="34" charset="0"/>
              </a:rPr>
              <a:t>total_amount</a:t>
            </a:r>
            <a:r>
              <a:rPr lang="en-US" dirty="0">
                <a:solidFill>
                  <a:schemeClr val="tx1"/>
                </a:solidFill>
                <a:latin typeface="Arial Narrow" panose="020B0606020202030204" pitchFamily="34" charset="0"/>
              </a:rPr>
              <a:t>.,     ”Tax”,  ”Rate” and “Qty”. So we decided that we are going to keep all the variables for next ML models.</a:t>
            </a:r>
          </a:p>
        </p:txBody>
      </p:sp>
    </p:spTree>
    <p:extLst>
      <p:ext uri="{BB962C8B-B14F-4D97-AF65-F5344CB8AC3E}">
        <p14:creationId xmlns:p14="http://schemas.microsoft.com/office/powerpoint/2010/main" val="417450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A76D8-6EB2-EC7A-60B5-6A68747ED4EB}"/>
              </a:ext>
            </a:extLst>
          </p:cNvPr>
          <p:cNvSpPr txBox="1"/>
          <p:nvPr/>
        </p:nvSpPr>
        <p:spPr>
          <a:xfrm>
            <a:off x="181778" y="149075"/>
            <a:ext cx="4572000" cy="523220"/>
          </a:xfrm>
          <a:prstGeom prst="rect">
            <a:avLst/>
          </a:prstGeom>
          <a:noFill/>
        </p:spPr>
        <p:txBody>
          <a:bodyPr wrap="square">
            <a:spAutoFit/>
          </a:bodyPr>
          <a:lstStyle/>
          <a:p>
            <a:r>
              <a:rPr lang="en-US" sz="2800" b="1" dirty="0">
                <a:solidFill>
                  <a:srgbClr val="B878C2"/>
                </a:solidFill>
                <a:latin typeface="Arial Narrow" panose="020B0606020202030204" pitchFamily="34" charset="0"/>
              </a:rPr>
              <a:t>Database Queries (MySQL)</a:t>
            </a:r>
          </a:p>
        </p:txBody>
      </p:sp>
      <p:sp>
        <p:nvSpPr>
          <p:cNvPr id="6" name="TextBox 5">
            <a:extLst>
              <a:ext uri="{FF2B5EF4-FFF2-40B4-BE49-F238E27FC236}">
                <a16:creationId xmlns:a16="http://schemas.microsoft.com/office/drawing/2014/main" id="{11B883F9-5178-C9B6-381E-199C617E8540}"/>
              </a:ext>
            </a:extLst>
          </p:cNvPr>
          <p:cNvSpPr txBox="1"/>
          <p:nvPr/>
        </p:nvSpPr>
        <p:spPr>
          <a:xfrm>
            <a:off x="181778" y="672295"/>
            <a:ext cx="8780444" cy="523220"/>
          </a:xfrm>
          <a:prstGeom prst="rect">
            <a:avLst/>
          </a:prstGeom>
          <a:noFill/>
        </p:spPr>
        <p:txBody>
          <a:bodyPr wrap="square">
            <a:spAutoFit/>
          </a:bodyPr>
          <a:lstStyle/>
          <a:p>
            <a:r>
              <a:rPr lang="en-US" b="1" dirty="0">
                <a:solidFill>
                  <a:schemeClr val="accent3">
                    <a:lumMod val="60000"/>
                    <a:lumOff val="40000"/>
                  </a:schemeClr>
                </a:solidFill>
              </a:rPr>
              <a:t>data preprocessing: </a:t>
            </a:r>
            <a:r>
              <a:rPr lang="en-US" dirty="0">
                <a:solidFill>
                  <a:schemeClr val="tx1"/>
                </a:solidFill>
                <a:latin typeface="Arial Narrow" panose="020B0606020202030204" pitchFamily="34" charset="0"/>
              </a:rPr>
              <a:t>In Database Queries we used </a:t>
            </a:r>
            <a:r>
              <a:rPr lang="en-US" dirty="0" err="1">
                <a:solidFill>
                  <a:schemeClr val="tx1"/>
                </a:solidFill>
                <a:latin typeface="Arial Narrow" panose="020B0606020202030204" pitchFamily="34" charset="0"/>
              </a:rPr>
              <a:t>Mysql</a:t>
            </a:r>
            <a:r>
              <a:rPr lang="en-US" dirty="0">
                <a:solidFill>
                  <a:schemeClr val="tx1"/>
                </a:solidFill>
                <a:latin typeface="Arial Narrow" panose="020B0606020202030204" pitchFamily="34" charset="0"/>
              </a:rPr>
              <a:t> workbench. Right here we have done data preprocess and Merged all the datasets into a final dataset and we have created a table for the final dataset.</a:t>
            </a:r>
          </a:p>
        </p:txBody>
      </p:sp>
      <p:pic>
        <p:nvPicPr>
          <p:cNvPr id="8" name="Picture 7">
            <a:extLst>
              <a:ext uri="{FF2B5EF4-FFF2-40B4-BE49-F238E27FC236}">
                <a16:creationId xmlns:a16="http://schemas.microsoft.com/office/drawing/2014/main" id="{DA64F547-19C7-873B-D556-99AEF0C0A317}"/>
              </a:ext>
            </a:extLst>
          </p:cNvPr>
          <p:cNvPicPr>
            <a:picLocks noChangeAspect="1"/>
          </p:cNvPicPr>
          <p:nvPr/>
        </p:nvPicPr>
        <p:blipFill>
          <a:blip r:embed="rId2"/>
          <a:stretch>
            <a:fillRect/>
          </a:stretch>
        </p:blipFill>
        <p:spPr>
          <a:xfrm>
            <a:off x="181778" y="1260354"/>
            <a:ext cx="5725324" cy="1457528"/>
          </a:xfrm>
          <a:prstGeom prst="rect">
            <a:avLst/>
          </a:prstGeom>
        </p:spPr>
      </p:pic>
      <p:pic>
        <p:nvPicPr>
          <p:cNvPr id="10" name="Picture 9">
            <a:extLst>
              <a:ext uri="{FF2B5EF4-FFF2-40B4-BE49-F238E27FC236}">
                <a16:creationId xmlns:a16="http://schemas.microsoft.com/office/drawing/2014/main" id="{037B2EDD-4D09-93A5-A3FD-C9379E3D8A4E}"/>
              </a:ext>
            </a:extLst>
          </p:cNvPr>
          <p:cNvPicPr>
            <a:picLocks noChangeAspect="1"/>
          </p:cNvPicPr>
          <p:nvPr/>
        </p:nvPicPr>
        <p:blipFill>
          <a:blip r:embed="rId3"/>
          <a:stretch>
            <a:fillRect/>
          </a:stretch>
        </p:blipFill>
        <p:spPr>
          <a:xfrm>
            <a:off x="0" y="2710853"/>
            <a:ext cx="9144000" cy="1184856"/>
          </a:xfrm>
          <a:prstGeom prst="rect">
            <a:avLst/>
          </a:prstGeom>
        </p:spPr>
      </p:pic>
      <p:pic>
        <p:nvPicPr>
          <p:cNvPr id="12" name="Picture 11">
            <a:extLst>
              <a:ext uri="{FF2B5EF4-FFF2-40B4-BE49-F238E27FC236}">
                <a16:creationId xmlns:a16="http://schemas.microsoft.com/office/drawing/2014/main" id="{3918798C-0150-32B0-8C59-F2397C0F195A}"/>
              </a:ext>
            </a:extLst>
          </p:cNvPr>
          <p:cNvPicPr>
            <a:picLocks noChangeAspect="1"/>
          </p:cNvPicPr>
          <p:nvPr/>
        </p:nvPicPr>
        <p:blipFill>
          <a:blip r:embed="rId4"/>
          <a:stretch>
            <a:fillRect/>
          </a:stretch>
        </p:blipFill>
        <p:spPr>
          <a:xfrm>
            <a:off x="4025115" y="3958644"/>
            <a:ext cx="1457325" cy="1184856"/>
          </a:xfrm>
          <a:prstGeom prst="rect">
            <a:avLst/>
          </a:prstGeom>
        </p:spPr>
      </p:pic>
    </p:spTree>
    <p:extLst>
      <p:ext uri="{BB962C8B-B14F-4D97-AF65-F5344CB8AC3E}">
        <p14:creationId xmlns:p14="http://schemas.microsoft.com/office/powerpoint/2010/main" val="2948620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5913-4046-FBBC-9E0E-F7A30EA68990}"/>
              </a:ext>
            </a:extLst>
          </p:cNvPr>
          <p:cNvSpPr txBox="1"/>
          <p:nvPr/>
        </p:nvSpPr>
        <p:spPr>
          <a:xfrm>
            <a:off x="181778" y="149075"/>
            <a:ext cx="4572000" cy="523220"/>
          </a:xfrm>
          <a:prstGeom prst="rect">
            <a:avLst/>
          </a:prstGeom>
          <a:noFill/>
        </p:spPr>
        <p:txBody>
          <a:bodyPr wrap="square">
            <a:spAutoFit/>
          </a:bodyPr>
          <a:lstStyle/>
          <a:p>
            <a:r>
              <a:rPr lang="en-US" sz="2800" b="1" dirty="0">
                <a:solidFill>
                  <a:srgbClr val="B878C2"/>
                </a:solidFill>
                <a:latin typeface="Arial Narrow" panose="020B0606020202030204" pitchFamily="34" charset="0"/>
              </a:rPr>
              <a:t>Database Queries (MySQL)</a:t>
            </a:r>
          </a:p>
        </p:txBody>
      </p:sp>
      <p:pic>
        <p:nvPicPr>
          <p:cNvPr id="7" name="Picture 6">
            <a:extLst>
              <a:ext uri="{FF2B5EF4-FFF2-40B4-BE49-F238E27FC236}">
                <a16:creationId xmlns:a16="http://schemas.microsoft.com/office/drawing/2014/main" id="{9BB714D8-675B-2BBA-556D-3270C7DB2FB2}"/>
              </a:ext>
            </a:extLst>
          </p:cNvPr>
          <p:cNvPicPr>
            <a:picLocks noChangeAspect="1"/>
          </p:cNvPicPr>
          <p:nvPr/>
        </p:nvPicPr>
        <p:blipFill>
          <a:blip r:embed="rId2"/>
          <a:stretch>
            <a:fillRect/>
          </a:stretch>
        </p:blipFill>
        <p:spPr>
          <a:xfrm>
            <a:off x="5064917" y="2675863"/>
            <a:ext cx="4079083" cy="2467637"/>
          </a:xfrm>
          <a:prstGeom prst="rect">
            <a:avLst/>
          </a:prstGeom>
        </p:spPr>
      </p:pic>
      <p:sp>
        <p:nvSpPr>
          <p:cNvPr id="5" name="TextBox 4">
            <a:extLst>
              <a:ext uri="{FF2B5EF4-FFF2-40B4-BE49-F238E27FC236}">
                <a16:creationId xmlns:a16="http://schemas.microsoft.com/office/drawing/2014/main" id="{C5B2C202-E0A6-48A9-CE1C-0ACABAB2C518}"/>
              </a:ext>
            </a:extLst>
          </p:cNvPr>
          <p:cNvSpPr txBox="1"/>
          <p:nvPr/>
        </p:nvSpPr>
        <p:spPr>
          <a:xfrm>
            <a:off x="270164" y="672295"/>
            <a:ext cx="8582891" cy="2246769"/>
          </a:xfrm>
          <a:prstGeom prst="rect">
            <a:avLst/>
          </a:prstGeom>
          <a:noFill/>
        </p:spPr>
        <p:txBody>
          <a:bodyPr wrap="square">
            <a:spAutoFit/>
          </a:bodyPr>
          <a:lstStyle/>
          <a:p>
            <a:r>
              <a:rPr lang="en-US" b="1" dirty="0">
                <a:solidFill>
                  <a:schemeClr val="accent3">
                    <a:lumMod val="60000"/>
                    <a:lumOff val="40000"/>
                  </a:schemeClr>
                </a:solidFill>
                <a:latin typeface="Arial Narrow" panose="020B0606020202030204" pitchFamily="34" charset="0"/>
              </a:rPr>
              <a:t>Objectives:</a:t>
            </a:r>
          </a:p>
          <a:p>
            <a:pPr marL="400050" indent="-400050" algn="l">
              <a:buFont typeface="Arial" panose="020B0604020202020204" pitchFamily="34" charset="0"/>
              <a:buChar char="•"/>
            </a:pPr>
            <a:r>
              <a:rPr lang="en-US" b="1" dirty="0">
                <a:latin typeface="Arial Narrow" panose="020B0606020202030204" pitchFamily="34" charset="0"/>
              </a:rPr>
              <a:t>Sales Analysis:</a:t>
            </a:r>
          </a:p>
          <a:p>
            <a:pPr marL="857250" lvl="1" indent="-400050" algn="l">
              <a:buFont typeface="+mj-lt"/>
              <a:buAutoNum type="romanLcPeriod"/>
            </a:pPr>
            <a:r>
              <a:rPr lang="en-US" dirty="0">
                <a:latin typeface="Arial Narrow" panose="020B0606020202030204" pitchFamily="34" charset="0"/>
              </a:rPr>
              <a:t>Identify top-selling products, categories, and brands.</a:t>
            </a:r>
          </a:p>
          <a:p>
            <a:pPr marL="400050" indent="-400050" algn="l">
              <a:buFont typeface="Arial" panose="020B0604020202020204" pitchFamily="34" charset="0"/>
              <a:buChar char="•"/>
            </a:pPr>
            <a:r>
              <a:rPr lang="en-US" b="1" dirty="0">
                <a:latin typeface="Arial Narrow" panose="020B0606020202030204" pitchFamily="34" charset="0"/>
              </a:rPr>
              <a:t>Customer Behavior Analysis:</a:t>
            </a:r>
          </a:p>
          <a:p>
            <a:pPr marL="857250" lvl="1" indent="-400050" algn="l">
              <a:buFont typeface="+mj-lt"/>
              <a:buAutoNum type="romanLcPeriod"/>
            </a:pPr>
            <a:r>
              <a:rPr lang="en-US" dirty="0">
                <a:latin typeface="Arial Narrow" panose="020B0606020202030204" pitchFamily="34" charset="0"/>
              </a:rPr>
              <a:t>Segment customers based on their purchasing behavior.</a:t>
            </a:r>
          </a:p>
          <a:p>
            <a:pPr marL="285750" indent="-285750" algn="l">
              <a:buFont typeface="Arial" panose="020B0604020202020204" pitchFamily="34" charset="0"/>
              <a:buChar char="•"/>
            </a:pPr>
            <a:r>
              <a:rPr lang="en-US" b="1" dirty="0">
                <a:latin typeface="Arial Narrow" panose="020B0606020202030204" pitchFamily="34" charset="0"/>
              </a:rPr>
              <a:t>Product Analysis:</a:t>
            </a:r>
          </a:p>
          <a:p>
            <a:pPr marL="857250" lvl="1" indent="-400050" algn="l">
              <a:buFont typeface="+mj-lt"/>
              <a:buAutoNum type="romanLcPeriod"/>
            </a:pPr>
            <a:r>
              <a:rPr lang="en-US" dirty="0">
                <a:latin typeface="Arial Narrow" panose="020B0606020202030204" pitchFamily="34" charset="0"/>
              </a:rPr>
              <a:t>Analyze product performance by sales volume, revenue.</a:t>
            </a:r>
          </a:p>
          <a:p>
            <a:pPr marL="857250" lvl="1" indent="-400050" algn="l">
              <a:buFont typeface="+mj-lt"/>
              <a:buAutoNum type="romanLcPeriod"/>
            </a:pPr>
            <a:r>
              <a:rPr lang="en-US" dirty="0">
                <a:latin typeface="Arial Narrow" panose="020B0606020202030204" pitchFamily="34" charset="0"/>
              </a:rPr>
              <a:t>Identify Top sales market.</a:t>
            </a:r>
          </a:p>
          <a:p>
            <a:pPr marL="857250" lvl="1" indent="-400050" algn="l">
              <a:buFont typeface="+mj-lt"/>
              <a:buAutoNum type="romanLcPeriod"/>
            </a:pPr>
            <a:r>
              <a:rPr lang="en-US" dirty="0">
                <a:latin typeface="Arial Narrow" panose="020B0606020202030204" pitchFamily="34" charset="0"/>
              </a:rPr>
              <a:t>Analyze product return rates and accept rates.</a:t>
            </a:r>
          </a:p>
          <a:p>
            <a:pPr marL="457200" lvl="1" algn="l"/>
            <a:endParaRPr lang="en-US" dirty="0">
              <a:latin typeface="Arial Narrow" panose="020B0606020202030204" pitchFamily="34" charset="0"/>
            </a:endParaRPr>
          </a:p>
        </p:txBody>
      </p:sp>
    </p:spTree>
    <p:extLst>
      <p:ext uri="{BB962C8B-B14F-4D97-AF65-F5344CB8AC3E}">
        <p14:creationId xmlns:p14="http://schemas.microsoft.com/office/powerpoint/2010/main" val="3378192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0A19DA-EF79-B430-BE77-D2047AF45B8A}"/>
              </a:ext>
            </a:extLst>
          </p:cNvPr>
          <p:cNvSpPr txBox="1"/>
          <p:nvPr/>
        </p:nvSpPr>
        <p:spPr>
          <a:xfrm>
            <a:off x="181778" y="149075"/>
            <a:ext cx="4572000" cy="523220"/>
          </a:xfrm>
          <a:prstGeom prst="rect">
            <a:avLst/>
          </a:prstGeom>
          <a:noFill/>
        </p:spPr>
        <p:txBody>
          <a:bodyPr wrap="square">
            <a:spAutoFit/>
          </a:bodyPr>
          <a:lstStyle/>
          <a:p>
            <a:r>
              <a:rPr lang="en-US" sz="2800" b="1" dirty="0">
                <a:solidFill>
                  <a:srgbClr val="B878C2"/>
                </a:solidFill>
                <a:latin typeface="Arial Narrow" panose="020B0606020202030204" pitchFamily="34" charset="0"/>
              </a:rPr>
              <a:t>Database Queries (MySQL)</a:t>
            </a:r>
          </a:p>
        </p:txBody>
      </p:sp>
      <p:sp>
        <p:nvSpPr>
          <p:cNvPr id="5" name="TextBox 4">
            <a:extLst>
              <a:ext uri="{FF2B5EF4-FFF2-40B4-BE49-F238E27FC236}">
                <a16:creationId xmlns:a16="http://schemas.microsoft.com/office/drawing/2014/main" id="{65D0DBBA-FFF7-AE61-7F84-E1C52F064E8F}"/>
              </a:ext>
            </a:extLst>
          </p:cNvPr>
          <p:cNvSpPr txBox="1"/>
          <p:nvPr/>
        </p:nvSpPr>
        <p:spPr>
          <a:xfrm>
            <a:off x="290946" y="817662"/>
            <a:ext cx="5600700" cy="307777"/>
          </a:xfrm>
          <a:prstGeom prst="rect">
            <a:avLst/>
          </a:prstGeom>
          <a:noFill/>
        </p:spPr>
        <p:txBody>
          <a:bodyPr wrap="square">
            <a:spAutoFit/>
          </a:bodyPr>
          <a:lstStyle/>
          <a:p>
            <a:r>
              <a:rPr lang="en-US" b="1" dirty="0">
                <a:solidFill>
                  <a:srgbClr val="B878C2"/>
                </a:solidFill>
              </a:rPr>
              <a:t>Q. </a:t>
            </a:r>
            <a:r>
              <a:rPr lang="en-US" dirty="0"/>
              <a:t>which Store most frequently used for transactions?</a:t>
            </a:r>
          </a:p>
        </p:txBody>
      </p:sp>
      <p:pic>
        <p:nvPicPr>
          <p:cNvPr id="7" name="Picture 6">
            <a:extLst>
              <a:ext uri="{FF2B5EF4-FFF2-40B4-BE49-F238E27FC236}">
                <a16:creationId xmlns:a16="http://schemas.microsoft.com/office/drawing/2014/main" id="{40275DDC-4075-00A7-F3F4-1AE9BD82E900}"/>
              </a:ext>
            </a:extLst>
          </p:cNvPr>
          <p:cNvPicPr>
            <a:picLocks noChangeAspect="1"/>
          </p:cNvPicPr>
          <p:nvPr/>
        </p:nvPicPr>
        <p:blipFill>
          <a:blip r:embed="rId2"/>
          <a:stretch>
            <a:fillRect/>
          </a:stretch>
        </p:blipFill>
        <p:spPr>
          <a:xfrm>
            <a:off x="370040" y="1166016"/>
            <a:ext cx="8154538" cy="209579"/>
          </a:xfrm>
          <a:prstGeom prst="rect">
            <a:avLst/>
          </a:prstGeom>
        </p:spPr>
      </p:pic>
      <p:pic>
        <p:nvPicPr>
          <p:cNvPr id="11" name="Picture 10">
            <a:extLst>
              <a:ext uri="{FF2B5EF4-FFF2-40B4-BE49-F238E27FC236}">
                <a16:creationId xmlns:a16="http://schemas.microsoft.com/office/drawing/2014/main" id="{3FAC74EB-FA45-69F8-33B5-0DA977738F67}"/>
              </a:ext>
            </a:extLst>
          </p:cNvPr>
          <p:cNvPicPr>
            <a:picLocks noChangeAspect="1"/>
          </p:cNvPicPr>
          <p:nvPr/>
        </p:nvPicPr>
        <p:blipFill>
          <a:blip r:embed="rId3"/>
          <a:stretch>
            <a:fillRect/>
          </a:stretch>
        </p:blipFill>
        <p:spPr>
          <a:xfrm>
            <a:off x="7100816" y="1474219"/>
            <a:ext cx="1486107" cy="857370"/>
          </a:xfrm>
          <a:prstGeom prst="rect">
            <a:avLst/>
          </a:prstGeom>
        </p:spPr>
      </p:pic>
      <p:sp>
        <p:nvSpPr>
          <p:cNvPr id="12" name="TextBox 11">
            <a:extLst>
              <a:ext uri="{FF2B5EF4-FFF2-40B4-BE49-F238E27FC236}">
                <a16:creationId xmlns:a16="http://schemas.microsoft.com/office/drawing/2014/main" id="{6768FB2D-B3F4-34D9-8246-6139C689DB2E}"/>
              </a:ext>
            </a:extLst>
          </p:cNvPr>
          <p:cNvSpPr txBox="1"/>
          <p:nvPr/>
        </p:nvSpPr>
        <p:spPr>
          <a:xfrm>
            <a:off x="290945" y="2597727"/>
            <a:ext cx="6920345" cy="307777"/>
          </a:xfrm>
          <a:prstGeom prst="rect">
            <a:avLst/>
          </a:prstGeom>
          <a:noFill/>
        </p:spPr>
        <p:txBody>
          <a:bodyPr wrap="square">
            <a:spAutoFit/>
          </a:bodyPr>
          <a:lstStyle/>
          <a:p>
            <a:r>
              <a:rPr lang="en-US" b="1" dirty="0">
                <a:solidFill>
                  <a:srgbClr val="B878C2"/>
                </a:solidFill>
              </a:rPr>
              <a:t>Q. </a:t>
            </a:r>
            <a:r>
              <a:rPr lang="en-US" dirty="0"/>
              <a:t>What is the count of Male and Female customer count in our datasets?</a:t>
            </a:r>
          </a:p>
        </p:txBody>
      </p:sp>
      <p:pic>
        <p:nvPicPr>
          <p:cNvPr id="14" name="Picture 13">
            <a:extLst>
              <a:ext uri="{FF2B5EF4-FFF2-40B4-BE49-F238E27FC236}">
                <a16:creationId xmlns:a16="http://schemas.microsoft.com/office/drawing/2014/main" id="{9CA8B8C1-4F9E-971C-C995-577A7D2691ED}"/>
              </a:ext>
            </a:extLst>
          </p:cNvPr>
          <p:cNvPicPr>
            <a:picLocks noChangeAspect="1"/>
          </p:cNvPicPr>
          <p:nvPr/>
        </p:nvPicPr>
        <p:blipFill>
          <a:blip r:embed="rId4"/>
          <a:stretch>
            <a:fillRect/>
          </a:stretch>
        </p:blipFill>
        <p:spPr>
          <a:xfrm>
            <a:off x="7100816" y="3140322"/>
            <a:ext cx="1343212" cy="514422"/>
          </a:xfrm>
          <a:prstGeom prst="rect">
            <a:avLst/>
          </a:prstGeom>
        </p:spPr>
      </p:pic>
      <p:sp>
        <p:nvSpPr>
          <p:cNvPr id="17" name="TextBox 16">
            <a:extLst>
              <a:ext uri="{FF2B5EF4-FFF2-40B4-BE49-F238E27FC236}">
                <a16:creationId xmlns:a16="http://schemas.microsoft.com/office/drawing/2014/main" id="{87F86255-2688-74E8-C712-B0F8819C86D5}"/>
              </a:ext>
            </a:extLst>
          </p:cNvPr>
          <p:cNvSpPr txBox="1"/>
          <p:nvPr/>
        </p:nvSpPr>
        <p:spPr>
          <a:xfrm>
            <a:off x="180471" y="3916678"/>
            <a:ext cx="6920345" cy="307777"/>
          </a:xfrm>
          <a:prstGeom prst="rect">
            <a:avLst/>
          </a:prstGeom>
          <a:noFill/>
        </p:spPr>
        <p:txBody>
          <a:bodyPr wrap="square">
            <a:spAutoFit/>
          </a:bodyPr>
          <a:lstStyle/>
          <a:p>
            <a:r>
              <a:rPr lang="en-US" b="1" dirty="0">
                <a:solidFill>
                  <a:srgbClr val="B878C2"/>
                </a:solidFill>
              </a:rPr>
              <a:t>Q. </a:t>
            </a:r>
            <a:r>
              <a:rPr lang="en-US" dirty="0"/>
              <a:t>From which city do we have the maximum number of customers and how many?</a:t>
            </a:r>
          </a:p>
        </p:txBody>
      </p:sp>
      <p:pic>
        <p:nvPicPr>
          <p:cNvPr id="19" name="Picture 18">
            <a:extLst>
              <a:ext uri="{FF2B5EF4-FFF2-40B4-BE49-F238E27FC236}">
                <a16:creationId xmlns:a16="http://schemas.microsoft.com/office/drawing/2014/main" id="{FBCFBCD5-FB45-3BE9-3362-701FA6746352}"/>
              </a:ext>
            </a:extLst>
          </p:cNvPr>
          <p:cNvPicPr>
            <a:picLocks noChangeAspect="1"/>
          </p:cNvPicPr>
          <p:nvPr/>
        </p:nvPicPr>
        <p:blipFill>
          <a:blip r:embed="rId5"/>
          <a:stretch>
            <a:fillRect/>
          </a:stretch>
        </p:blipFill>
        <p:spPr>
          <a:xfrm>
            <a:off x="370040" y="2937077"/>
            <a:ext cx="4525006" cy="209579"/>
          </a:xfrm>
          <a:prstGeom prst="rect">
            <a:avLst/>
          </a:prstGeom>
        </p:spPr>
      </p:pic>
      <p:pic>
        <p:nvPicPr>
          <p:cNvPr id="21" name="Picture 20">
            <a:extLst>
              <a:ext uri="{FF2B5EF4-FFF2-40B4-BE49-F238E27FC236}">
                <a16:creationId xmlns:a16="http://schemas.microsoft.com/office/drawing/2014/main" id="{A2A33569-66C7-1B88-63D2-BCA914B9E5BE}"/>
              </a:ext>
            </a:extLst>
          </p:cNvPr>
          <p:cNvPicPr>
            <a:picLocks noChangeAspect="1"/>
          </p:cNvPicPr>
          <p:nvPr/>
        </p:nvPicPr>
        <p:blipFill>
          <a:blip r:embed="rId6"/>
          <a:stretch>
            <a:fillRect/>
          </a:stretch>
        </p:blipFill>
        <p:spPr>
          <a:xfrm>
            <a:off x="290945" y="4276810"/>
            <a:ext cx="8383170" cy="209579"/>
          </a:xfrm>
          <a:prstGeom prst="rect">
            <a:avLst/>
          </a:prstGeom>
        </p:spPr>
      </p:pic>
      <p:pic>
        <p:nvPicPr>
          <p:cNvPr id="23" name="Picture 22">
            <a:extLst>
              <a:ext uri="{FF2B5EF4-FFF2-40B4-BE49-F238E27FC236}">
                <a16:creationId xmlns:a16="http://schemas.microsoft.com/office/drawing/2014/main" id="{069B9395-7874-8D67-1F68-88A3046492AE}"/>
              </a:ext>
            </a:extLst>
          </p:cNvPr>
          <p:cNvPicPr>
            <a:picLocks noChangeAspect="1"/>
          </p:cNvPicPr>
          <p:nvPr/>
        </p:nvPicPr>
        <p:blipFill>
          <a:blip r:embed="rId7"/>
          <a:stretch>
            <a:fillRect/>
          </a:stretch>
        </p:blipFill>
        <p:spPr>
          <a:xfrm>
            <a:off x="7100816" y="4619978"/>
            <a:ext cx="1323975" cy="361950"/>
          </a:xfrm>
          <a:prstGeom prst="rect">
            <a:avLst/>
          </a:prstGeom>
        </p:spPr>
      </p:pic>
    </p:spTree>
    <p:extLst>
      <p:ext uri="{BB962C8B-B14F-4D97-AF65-F5344CB8AC3E}">
        <p14:creationId xmlns:p14="http://schemas.microsoft.com/office/powerpoint/2010/main" val="1555558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EC5E6F-B01A-5874-4EE0-7D0DC7B3354A}"/>
              </a:ext>
            </a:extLst>
          </p:cNvPr>
          <p:cNvSpPr txBox="1"/>
          <p:nvPr/>
        </p:nvSpPr>
        <p:spPr>
          <a:xfrm>
            <a:off x="181778" y="149075"/>
            <a:ext cx="4572000" cy="523220"/>
          </a:xfrm>
          <a:prstGeom prst="rect">
            <a:avLst/>
          </a:prstGeom>
          <a:noFill/>
        </p:spPr>
        <p:txBody>
          <a:bodyPr wrap="square">
            <a:spAutoFit/>
          </a:bodyPr>
          <a:lstStyle/>
          <a:p>
            <a:r>
              <a:rPr lang="en-US" sz="2800" b="1" dirty="0">
                <a:solidFill>
                  <a:srgbClr val="B878C2"/>
                </a:solidFill>
                <a:latin typeface="Arial Narrow" panose="020B0606020202030204" pitchFamily="34" charset="0"/>
              </a:rPr>
              <a:t>Database Queries (MySQL)</a:t>
            </a:r>
          </a:p>
        </p:txBody>
      </p:sp>
      <p:sp>
        <p:nvSpPr>
          <p:cNvPr id="4" name="TextBox 3">
            <a:extLst>
              <a:ext uri="{FF2B5EF4-FFF2-40B4-BE49-F238E27FC236}">
                <a16:creationId xmlns:a16="http://schemas.microsoft.com/office/drawing/2014/main" id="{633A0E29-12AB-3D6F-25F0-BF6F143392BB}"/>
              </a:ext>
            </a:extLst>
          </p:cNvPr>
          <p:cNvSpPr txBox="1"/>
          <p:nvPr/>
        </p:nvSpPr>
        <p:spPr>
          <a:xfrm>
            <a:off x="290946" y="817662"/>
            <a:ext cx="5600700" cy="307777"/>
          </a:xfrm>
          <a:prstGeom prst="rect">
            <a:avLst/>
          </a:prstGeom>
          <a:noFill/>
        </p:spPr>
        <p:txBody>
          <a:bodyPr wrap="square">
            <a:spAutoFit/>
          </a:bodyPr>
          <a:lstStyle/>
          <a:p>
            <a:r>
              <a:rPr lang="en-US" b="1" dirty="0">
                <a:solidFill>
                  <a:srgbClr val="B878C2"/>
                </a:solidFill>
              </a:rPr>
              <a:t>Q. </a:t>
            </a:r>
            <a:r>
              <a:rPr lang="en-US" dirty="0"/>
              <a:t>How many subcategories are there under the books category?</a:t>
            </a:r>
          </a:p>
        </p:txBody>
      </p:sp>
      <p:pic>
        <p:nvPicPr>
          <p:cNvPr id="6" name="Picture 5">
            <a:extLst>
              <a:ext uri="{FF2B5EF4-FFF2-40B4-BE49-F238E27FC236}">
                <a16:creationId xmlns:a16="http://schemas.microsoft.com/office/drawing/2014/main" id="{CF94F4E1-DC11-CE5B-81F9-2BD8E2E5ACA6}"/>
              </a:ext>
            </a:extLst>
          </p:cNvPr>
          <p:cNvPicPr>
            <a:picLocks noChangeAspect="1"/>
          </p:cNvPicPr>
          <p:nvPr/>
        </p:nvPicPr>
        <p:blipFill>
          <a:blip r:embed="rId2"/>
          <a:stretch>
            <a:fillRect/>
          </a:stretch>
        </p:blipFill>
        <p:spPr>
          <a:xfrm>
            <a:off x="6655762" y="672295"/>
            <a:ext cx="695422" cy="1181265"/>
          </a:xfrm>
          <a:prstGeom prst="rect">
            <a:avLst/>
          </a:prstGeom>
        </p:spPr>
      </p:pic>
      <p:pic>
        <p:nvPicPr>
          <p:cNvPr id="8" name="Picture 7">
            <a:extLst>
              <a:ext uri="{FF2B5EF4-FFF2-40B4-BE49-F238E27FC236}">
                <a16:creationId xmlns:a16="http://schemas.microsoft.com/office/drawing/2014/main" id="{7E72608C-04B7-3E28-A3E4-C15F27A465D7}"/>
              </a:ext>
            </a:extLst>
          </p:cNvPr>
          <p:cNvPicPr>
            <a:picLocks noChangeAspect="1"/>
          </p:cNvPicPr>
          <p:nvPr/>
        </p:nvPicPr>
        <p:blipFill>
          <a:blip r:embed="rId3"/>
          <a:stretch>
            <a:fillRect/>
          </a:stretch>
        </p:blipFill>
        <p:spPr>
          <a:xfrm>
            <a:off x="290946" y="1270806"/>
            <a:ext cx="5934903" cy="181000"/>
          </a:xfrm>
          <a:prstGeom prst="rect">
            <a:avLst/>
          </a:prstGeom>
        </p:spPr>
      </p:pic>
      <p:sp>
        <p:nvSpPr>
          <p:cNvPr id="9" name="TextBox 8">
            <a:extLst>
              <a:ext uri="{FF2B5EF4-FFF2-40B4-BE49-F238E27FC236}">
                <a16:creationId xmlns:a16="http://schemas.microsoft.com/office/drawing/2014/main" id="{BDB29F73-08F8-7883-A9F1-A05DF8881FD3}"/>
              </a:ext>
            </a:extLst>
          </p:cNvPr>
          <p:cNvSpPr txBox="1"/>
          <p:nvPr/>
        </p:nvSpPr>
        <p:spPr>
          <a:xfrm>
            <a:off x="290946" y="1992243"/>
            <a:ext cx="7829613" cy="307777"/>
          </a:xfrm>
          <a:prstGeom prst="rect">
            <a:avLst/>
          </a:prstGeom>
          <a:noFill/>
        </p:spPr>
        <p:txBody>
          <a:bodyPr wrap="square">
            <a:spAutoFit/>
          </a:bodyPr>
          <a:lstStyle/>
          <a:p>
            <a:r>
              <a:rPr lang="en-US" b="1" dirty="0">
                <a:solidFill>
                  <a:srgbClr val="B878C2"/>
                </a:solidFill>
              </a:rPr>
              <a:t>Q. </a:t>
            </a:r>
            <a:r>
              <a:rPr lang="en-US" dirty="0"/>
              <a:t>What is the net total revenue generated in categories Electronics and books?</a:t>
            </a:r>
          </a:p>
        </p:txBody>
      </p:sp>
      <p:pic>
        <p:nvPicPr>
          <p:cNvPr id="12" name="Picture 11">
            <a:extLst>
              <a:ext uri="{FF2B5EF4-FFF2-40B4-BE49-F238E27FC236}">
                <a16:creationId xmlns:a16="http://schemas.microsoft.com/office/drawing/2014/main" id="{5A105BE1-9EFD-F68A-563E-A5321EE3AC4D}"/>
              </a:ext>
            </a:extLst>
          </p:cNvPr>
          <p:cNvPicPr>
            <a:picLocks noChangeAspect="1"/>
          </p:cNvPicPr>
          <p:nvPr/>
        </p:nvPicPr>
        <p:blipFill>
          <a:blip r:embed="rId4"/>
          <a:stretch>
            <a:fillRect/>
          </a:stretch>
        </p:blipFill>
        <p:spPr>
          <a:xfrm>
            <a:off x="590772" y="2325997"/>
            <a:ext cx="4163006" cy="2076740"/>
          </a:xfrm>
          <a:prstGeom prst="rect">
            <a:avLst/>
          </a:prstGeom>
        </p:spPr>
      </p:pic>
      <p:pic>
        <p:nvPicPr>
          <p:cNvPr id="14" name="Picture 13">
            <a:extLst>
              <a:ext uri="{FF2B5EF4-FFF2-40B4-BE49-F238E27FC236}">
                <a16:creationId xmlns:a16="http://schemas.microsoft.com/office/drawing/2014/main" id="{85518BA9-3DE0-069B-1054-8E1F21F7EE7B}"/>
              </a:ext>
            </a:extLst>
          </p:cNvPr>
          <p:cNvPicPr>
            <a:picLocks noChangeAspect="1"/>
          </p:cNvPicPr>
          <p:nvPr/>
        </p:nvPicPr>
        <p:blipFill>
          <a:blip r:embed="rId5"/>
          <a:stretch>
            <a:fillRect/>
          </a:stretch>
        </p:blipFill>
        <p:spPr>
          <a:xfrm>
            <a:off x="6655762" y="2438703"/>
            <a:ext cx="1810003" cy="533474"/>
          </a:xfrm>
          <a:prstGeom prst="rect">
            <a:avLst/>
          </a:prstGeom>
        </p:spPr>
      </p:pic>
    </p:spTree>
    <p:extLst>
      <p:ext uri="{BB962C8B-B14F-4D97-AF65-F5344CB8AC3E}">
        <p14:creationId xmlns:p14="http://schemas.microsoft.com/office/powerpoint/2010/main" val="26016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A898B4-2A8E-BF5C-A958-48FDF0DABC42}"/>
              </a:ext>
            </a:extLst>
          </p:cNvPr>
          <p:cNvSpPr txBox="1"/>
          <p:nvPr/>
        </p:nvSpPr>
        <p:spPr>
          <a:xfrm>
            <a:off x="181777" y="838444"/>
            <a:ext cx="8795967" cy="307777"/>
          </a:xfrm>
          <a:prstGeom prst="rect">
            <a:avLst/>
          </a:prstGeom>
          <a:noFill/>
        </p:spPr>
        <p:txBody>
          <a:bodyPr wrap="square">
            <a:spAutoFit/>
          </a:bodyPr>
          <a:lstStyle/>
          <a:p>
            <a:r>
              <a:rPr lang="en-US" b="1" dirty="0">
                <a:solidFill>
                  <a:srgbClr val="B878C2"/>
                </a:solidFill>
              </a:rPr>
              <a:t>Q. </a:t>
            </a:r>
            <a:r>
              <a:rPr lang="en-US" dirty="0"/>
              <a:t>What is the percentage of total sales and total returns with respect to their product sub category.?</a:t>
            </a:r>
          </a:p>
        </p:txBody>
      </p:sp>
      <p:sp>
        <p:nvSpPr>
          <p:cNvPr id="4" name="TextBox 3">
            <a:extLst>
              <a:ext uri="{FF2B5EF4-FFF2-40B4-BE49-F238E27FC236}">
                <a16:creationId xmlns:a16="http://schemas.microsoft.com/office/drawing/2014/main" id="{073C39C4-DCC0-1999-086B-9EC5E2563711}"/>
              </a:ext>
            </a:extLst>
          </p:cNvPr>
          <p:cNvSpPr txBox="1"/>
          <p:nvPr/>
        </p:nvSpPr>
        <p:spPr>
          <a:xfrm>
            <a:off x="181778" y="149075"/>
            <a:ext cx="4572000" cy="523220"/>
          </a:xfrm>
          <a:prstGeom prst="rect">
            <a:avLst/>
          </a:prstGeom>
          <a:noFill/>
        </p:spPr>
        <p:txBody>
          <a:bodyPr wrap="square">
            <a:spAutoFit/>
          </a:bodyPr>
          <a:lstStyle/>
          <a:p>
            <a:r>
              <a:rPr lang="en-US" sz="2800" b="1" dirty="0">
                <a:solidFill>
                  <a:srgbClr val="B878C2"/>
                </a:solidFill>
                <a:latin typeface="Arial Narrow" panose="020B0606020202030204" pitchFamily="34" charset="0"/>
              </a:rPr>
              <a:t>Database Queries (MySQL)</a:t>
            </a:r>
          </a:p>
        </p:txBody>
      </p:sp>
      <p:pic>
        <p:nvPicPr>
          <p:cNvPr id="6" name="Picture 5">
            <a:extLst>
              <a:ext uri="{FF2B5EF4-FFF2-40B4-BE49-F238E27FC236}">
                <a16:creationId xmlns:a16="http://schemas.microsoft.com/office/drawing/2014/main" id="{F0353CB1-F49D-4040-0BFD-E66FAF1D593F}"/>
              </a:ext>
            </a:extLst>
          </p:cNvPr>
          <p:cNvPicPr>
            <a:picLocks noChangeAspect="1"/>
          </p:cNvPicPr>
          <p:nvPr/>
        </p:nvPicPr>
        <p:blipFill>
          <a:blip r:embed="rId2"/>
          <a:stretch>
            <a:fillRect/>
          </a:stretch>
        </p:blipFill>
        <p:spPr>
          <a:xfrm>
            <a:off x="181778" y="1203371"/>
            <a:ext cx="4941066" cy="1171739"/>
          </a:xfrm>
          <a:prstGeom prst="rect">
            <a:avLst/>
          </a:prstGeom>
        </p:spPr>
      </p:pic>
      <p:pic>
        <p:nvPicPr>
          <p:cNvPr id="8" name="Picture 7">
            <a:extLst>
              <a:ext uri="{FF2B5EF4-FFF2-40B4-BE49-F238E27FC236}">
                <a16:creationId xmlns:a16="http://schemas.microsoft.com/office/drawing/2014/main" id="{A70ECCEC-BB27-7082-81A1-04E4DAB27DC1}"/>
              </a:ext>
            </a:extLst>
          </p:cNvPr>
          <p:cNvPicPr>
            <a:picLocks noChangeAspect="1"/>
          </p:cNvPicPr>
          <p:nvPr/>
        </p:nvPicPr>
        <p:blipFill>
          <a:blip r:embed="rId3"/>
          <a:stretch>
            <a:fillRect/>
          </a:stretch>
        </p:blipFill>
        <p:spPr>
          <a:xfrm>
            <a:off x="6324714" y="1146221"/>
            <a:ext cx="2819287" cy="3006911"/>
          </a:xfrm>
          <a:prstGeom prst="rect">
            <a:avLst/>
          </a:prstGeom>
        </p:spPr>
      </p:pic>
      <p:pic>
        <p:nvPicPr>
          <p:cNvPr id="7" name="Picture 6">
            <a:extLst>
              <a:ext uri="{FF2B5EF4-FFF2-40B4-BE49-F238E27FC236}">
                <a16:creationId xmlns:a16="http://schemas.microsoft.com/office/drawing/2014/main" id="{D7E675CA-AD27-DA4A-97A4-B82B9EF5F91E}"/>
              </a:ext>
            </a:extLst>
          </p:cNvPr>
          <p:cNvPicPr>
            <a:picLocks noChangeAspect="1"/>
          </p:cNvPicPr>
          <p:nvPr/>
        </p:nvPicPr>
        <p:blipFill>
          <a:blip r:embed="rId4"/>
          <a:stretch>
            <a:fillRect/>
          </a:stretch>
        </p:blipFill>
        <p:spPr>
          <a:xfrm>
            <a:off x="1" y="2768390"/>
            <a:ext cx="3034678" cy="2343477"/>
          </a:xfrm>
          <a:prstGeom prst="rect">
            <a:avLst/>
          </a:prstGeom>
        </p:spPr>
      </p:pic>
      <p:pic>
        <p:nvPicPr>
          <p:cNvPr id="10" name="Picture 9">
            <a:extLst>
              <a:ext uri="{FF2B5EF4-FFF2-40B4-BE49-F238E27FC236}">
                <a16:creationId xmlns:a16="http://schemas.microsoft.com/office/drawing/2014/main" id="{47B23F63-E177-CE10-2EE6-F9BFE7586BBE}"/>
              </a:ext>
            </a:extLst>
          </p:cNvPr>
          <p:cNvPicPr>
            <a:picLocks noChangeAspect="1"/>
          </p:cNvPicPr>
          <p:nvPr/>
        </p:nvPicPr>
        <p:blipFill>
          <a:blip r:embed="rId5"/>
          <a:stretch>
            <a:fillRect/>
          </a:stretch>
        </p:blipFill>
        <p:spPr>
          <a:xfrm>
            <a:off x="2984536" y="2714286"/>
            <a:ext cx="3296110" cy="2429214"/>
          </a:xfrm>
          <a:prstGeom prst="rect">
            <a:avLst/>
          </a:prstGeom>
        </p:spPr>
      </p:pic>
    </p:spTree>
    <p:extLst>
      <p:ext uri="{BB962C8B-B14F-4D97-AF65-F5344CB8AC3E}">
        <p14:creationId xmlns:p14="http://schemas.microsoft.com/office/powerpoint/2010/main" val="62799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46D3F6-6216-03C7-19DD-9140A71B8D32}"/>
              </a:ext>
            </a:extLst>
          </p:cNvPr>
          <p:cNvSpPr txBox="1"/>
          <p:nvPr/>
        </p:nvSpPr>
        <p:spPr>
          <a:xfrm>
            <a:off x="115677" y="160092"/>
            <a:ext cx="6252072" cy="400110"/>
          </a:xfrm>
          <a:prstGeom prst="rect">
            <a:avLst/>
          </a:prstGeom>
          <a:noFill/>
        </p:spPr>
        <p:txBody>
          <a:bodyPr wrap="square">
            <a:spAutoFit/>
          </a:bodyPr>
          <a:lstStyle/>
          <a:p>
            <a:r>
              <a:rPr lang="en-US" sz="2000" b="1" dirty="0">
                <a:solidFill>
                  <a:srgbClr val="957FCA"/>
                </a:solidFill>
              </a:rPr>
              <a:t>Data Visualization (Python, Tableau, Power BI)</a:t>
            </a:r>
          </a:p>
        </p:txBody>
      </p:sp>
      <p:sp>
        <p:nvSpPr>
          <p:cNvPr id="8" name="TextBox 7">
            <a:extLst>
              <a:ext uri="{FF2B5EF4-FFF2-40B4-BE49-F238E27FC236}">
                <a16:creationId xmlns:a16="http://schemas.microsoft.com/office/drawing/2014/main" id="{6230A379-4E82-FCF1-4DD0-F1F3E92422C0}"/>
              </a:ext>
            </a:extLst>
          </p:cNvPr>
          <p:cNvSpPr txBox="1"/>
          <p:nvPr/>
        </p:nvSpPr>
        <p:spPr>
          <a:xfrm>
            <a:off x="115677" y="560202"/>
            <a:ext cx="9028323" cy="923330"/>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rial Narrow" panose="020B0606020202030204" pitchFamily="34" charset="0"/>
              </a:rPr>
              <a:t>Create interactive visualizations using Python libraries such as Matplotlib, Seaborn, </a:t>
            </a:r>
            <a:r>
              <a:rPr lang="en-US" sz="1800" dirty="0" err="1">
                <a:latin typeface="Arial Narrow" panose="020B0606020202030204" pitchFamily="34" charset="0"/>
              </a:rPr>
              <a:t>Plotly</a:t>
            </a:r>
            <a:r>
              <a:rPr lang="en-US" sz="1800" dirty="0">
                <a:latin typeface="Arial Narrow" panose="020B0606020202030204" pitchFamily="34" charset="0"/>
              </a:rPr>
              <a:t>, or Bokeh.</a:t>
            </a:r>
          </a:p>
          <a:p>
            <a:pPr marL="285750" indent="-285750">
              <a:buFont typeface="Arial" panose="020B0604020202020204" pitchFamily="34" charset="0"/>
              <a:buChar char="•"/>
            </a:pPr>
            <a:r>
              <a:rPr lang="en-US" sz="1800" dirty="0">
                <a:latin typeface="Arial Narrow" panose="020B0606020202030204" pitchFamily="34" charset="0"/>
              </a:rPr>
              <a:t>Design informative dashboards in Tableau or Power BI to present key metrics and insights.</a:t>
            </a:r>
          </a:p>
          <a:p>
            <a:pPr marL="285750" indent="-285750">
              <a:buFont typeface="Arial" panose="020B0604020202020204" pitchFamily="34" charset="0"/>
              <a:buChar char="•"/>
            </a:pPr>
            <a:r>
              <a:rPr lang="en-US" sz="1800" dirty="0">
                <a:latin typeface="Arial Narrow" panose="020B0606020202030204" pitchFamily="34" charset="0"/>
              </a:rPr>
              <a:t>Visualize sales performance, product trends, geographical distribution, and customer behavior.</a:t>
            </a:r>
          </a:p>
        </p:txBody>
      </p:sp>
    </p:spTree>
    <p:extLst>
      <p:ext uri="{BB962C8B-B14F-4D97-AF65-F5344CB8AC3E}">
        <p14:creationId xmlns:p14="http://schemas.microsoft.com/office/powerpoint/2010/main" val="4209194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2ACF-0A36-0A84-F396-73FDF928D0ED}"/>
              </a:ext>
            </a:extLst>
          </p:cNvPr>
          <p:cNvSpPr>
            <a:spLocks noGrp="1"/>
          </p:cNvSpPr>
          <p:nvPr>
            <p:ph type="title"/>
          </p:nvPr>
        </p:nvSpPr>
        <p:spPr/>
        <p:txBody>
          <a:bodyPr/>
          <a:lstStyle/>
          <a:p>
            <a:r>
              <a:rPr lang="en-US" dirty="0">
                <a:solidFill>
                  <a:srgbClr val="957FCA"/>
                </a:solidFill>
              </a:rPr>
              <a:t>Introduction</a:t>
            </a:r>
          </a:p>
        </p:txBody>
      </p:sp>
      <p:sp>
        <p:nvSpPr>
          <p:cNvPr id="8" name="TextBox 7">
            <a:extLst>
              <a:ext uri="{FF2B5EF4-FFF2-40B4-BE49-F238E27FC236}">
                <a16:creationId xmlns:a16="http://schemas.microsoft.com/office/drawing/2014/main" id="{3CBF4CBA-364A-1C7B-A82F-93CCFC6D5EA0}"/>
              </a:ext>
            </a:extLst>
          </p:cNvPr>
          <p:cNvSpPr txBox="1"/>
          <p:nvPr/>
        </p:nvSpPr>
        <p:spPr>
          <a:xfrm>
            <a:off x="1663547" y="1221375"/>
            <a:ext cx="6318173" cy="3046988"/>
          </a:xfrm>
          <a:prstGeom prst="rect">
            <a:avLst/>
          </a:prstGeom>
          <a:noFill/>
        </p:spPr>
        <p:txBody>
          <a:bodyPr wrap="square">
            <a:spAutoFit/>
          </a:bodyPr>
          <a:lstStyle/>
          <a:p>
            <a:pPr marL="285750" indent="-285750">
              <a:buFont typeface="Arial" panose="020B0604020202020204" pitchFamily="34" charset="0"/>
              <a:buChar char="•"/>
            </a:pPr>
            <a:r>
              <a:rPr lang="en-US" sz="1600" i="0" dirty="0">
                <a:solidFill>
                  <a:srgbClr val="0D0D0D"/>
                </a:solidFill>
                <a:effectLst/>
                <a:highlight>
                  <a:srgbClr val="FFFFFF"/>
                </a:highlight>
                <a:latin typeface="Arial Narrow" panose="020B0606020202030204" pitchFamily="34" charset="0"/>
              </a:rPr>
              <a:t>E-commerce retail data analysis involves the exploration, interpretation, and utilization of this data to derive actionable insights.</a:t>
            </a:r>
          </a:p>
          <a:p>
            <a:pPr marL="285750" indent="-285750">
              <a:buFont typeface="Arial" panose="020B0604020202020204" pitchFamily="34" charset="0"/>
              <a:buChar char="•"/>
            </a:pPr>
            <a:r>
              <a:rPr lang="en-US" sz="1600" i="0" dirty="0">
                <a:solidFill>
                  <a:srgbClr val="0D0D0D"/>
                </a:solidFill>
                <a:effectLst/>
                <a:highlight>
                  <a:srgbClr val="FFFFFF"/>
                </a:highlight>
                <a:latin typeface="Arial Narrow" panose="020B0606020202030204" pitchFamily="34" charset="0"/>
              </a:rPr>
              <a:t>Analyzing data from various platform such as python and </a:t>
            </a:r>
            <a:r>
              <a:rPr lang="en-US" sz="1600" i="0" dirty="0" err="1">
                <a:solidFill>
                  <a:srgbClr val="0D0D0D"/>
                </a:solidFill>
                <a:effectLst/>
                <a:highlight>
                  <a:srgbClr val="FFFFFF"/>
                </a:highlight>
                <a:latin typeface="Arial Narrow" panose="020B0606020202030204" pitchFamily="34" charset="0"/>
              </a:rPr>
              <a:t>Mysql</a:t>
            </a:r>
            <a:r>
              <a:rPr lang="en-US" sz="1600" i="0" dirty="0">
                <a:solidFill>
                  <a:srgbClr val="0D0D0D"/>
                </a:solidFill>
                <a:effectLst/>
                <a:highlight>
                  <a:srgbClr val="FFFFFF"/>
                </a:highlight>
                <a:latin typeface="Arial Narrow" panose="020B0606020202030204" pitchFamily="34" charset="0"/>
              </a:rPr>
              <a:t> and excel and for better understanding we have create some visualization using tableau </a:t>
            </a:r>
            <a:r>
              <a:rPr lang="en-US" sz="1600" i="0" dirty="0" err="1">
                <a:solidFill>
                  <a:srgbClr val="0D0D0D"/>
                </a:solidFill>
                <a:effectLst/>
                <a:highlight>
                  <a:srgbClr val="FFFFFF"/>
                </a:highlight>
                <a:latin typeface="Arial Narrow" panose="020B0606020202030204" pitchFamily="34" charset="0"/>
              </a:rPr>
              <a:t>PowerBi</a:t>
            </a:r>
            <a:r>
              <a:rPr lang="en-US" sz="1600" i="0" dirty="0">
                <a:solidFill>
                  <a:srgbClr val="0D0D0D"/>
                </a:solidFill>
                <a:effectLst/>
                <a:highlight>
                  <a:srgbClr val="FFFFFF"/>
                </a:highlight>
                <a:latin typeface="Arial Narrow" panose="020B0606020202030204" pitchFamily="34" charset="0"/>
              </a:rPr>
              <a:t>. </a:t>
            </a:r>
          </a:p>
          <a:p>
            <a:pPr marL="285750" indent="-285750">
              <a:buFont typeface="Arial" panose="020B0604020202020204" pitchFamily="34" charset="0"/>
              <a:buChar char="•"/>
            </a:pPr>
            <a:r>
              <a:rPr lang="en-US" sz="1600" i="0" dirty="0">
                <a:solidFill>
                  <a:srgbClr val="0D0D0D"/>
                </a:solidFill>
                <a:effectLst/>
                <a:highlight>
                  <a:srgbClr val="FFFFFF"/>
                </a:highlight>
                <a:latin typeface="Arial Narrow" panose="020B0606020202030204" pitchFamily="34" charset="0"/>
              </a:rPr>
              <a:t>The primary goal of e-commerce retail data analysis is to optimize various aspects of the retail business, including sales, marketing and Product </a:t>
            </a:r>
            <a:r>
              <a:rPr lang="en-US" sz="1600" dirty="0">
                <a:solidFill>
                  <a:srgbClr val="0D0D0D"/>
                </a:solidFill>
                <a:highlight>
                  <a:srgbClr val="FFFFFF"/>
                </a:highlight>
                <a:latin typeface="Arial Narrow" panose="020B0606020202030204" pitchFamily="34" charset="0"/>
              </a:rPr>
              <a:t>sales analysis </a:t>
            </a:r>
            <a:r>
              <a:rPr lang="en-US" sz="1600" i="0" dirty="0">
                <a:solidFill>
                  <a:srgbClr val="0D0D0D"/>
                </a:solidFill>
                <a:effectLst/>
                <a:highlight>
                  <a:srgbClr val="FFFFFF"/>
                </a:highlight>
                <a:latin typeface="Arial Narrow" panose="020B0606020202030204" pitchFamily="34" charset="0"/>
              </a:rPr>
              <a:t>. By leveraging advanced analytical techniques and technologies, retailers can.</a:t>
            </a:r>
          </a:p>
          <a:p>
            <a:pPr marL="285750" indent="-285750">
              <a:buFont typeface="Arial" panose="020B0604020202020204" pitchFamily="34" charset="0"/>
              <a:buChar char="•"/>
            </a:pPr>
            <a:r>
              <a:rPr lang="en-US" sz="1600" dirty="0">
                <a:solidFill>
                  <a:srgbClr val="0D0D0D"/>
                </a:solidFill>
                <a:highlight>
                  <a:srgbClr val="FFFFFF"/>
                </a:highlight>
                <a:latin typeface="Arial Narrow" panose="020B0606020202030204" pitchFamily="34" charset="0"/>
              </a:rPr>
              <a:t>I</a:t>
            </a:r>
            <a:r>
              <a:rPr lang="en-US" sz="1600" i="0" dirty="0">
                <a:solidFill>
                  <a:srgbClr val="0D0D0D"/>
                </a:solidFill>
                <a:effectLst/>
                <a:highlight>
                  <a:srgbClr val="FFFFFF"/>
                </a:highlight>
                <a:latin typeface="Arial Narrow" panose="020B0606020202030204" pitchFamily="34" charset="0"/>
              </a:rPr>
              <a:t>dentifying top-selling products, popular categories, and sales trends, retailers can optimize their product assortment, pricing strategies, and promotional activities to maximize sales revenue.</a:t>
            </a:r>
            <a:endParaRPr lang="en-US" sz="1600" dirty="0">
              <a:latin typeface="Arial Narrow" panose="020B0606020202030204" pitchFamily="34" charset="0"/>
            </a:endParaRPr>
          </a:p>
        </p:txBody>
      </p:sp>
      <p:pic>
        <p:nvPicPr>
          <p:cNvPr id="10" name="Picture 9">
            <a:extLst>
              <a:ext uri="{FF2B5EF4-FFF2-40B4-BE49-F238E27FC236}">
                <a16:creationId xmlns:a16="http://schemas.microsoft.com/office/drawing/2014/main" id="{2C08423D-D97B-DD7F-DE81-817AB54BB542}"/>
              </a:ext>
            </a:extLst>
          </p:cNvPr>
          <p:cNvPicPr>
            <a:picLocks noChangeAspect="1"/>
          </p:cNvPicPr>
          <p:nvPr/>
        </p:nvPicPr>
        <p:blipFill>
          <a:blip r:embed="rId2"/>
          <a:stretch>
            <a:fillRect/>
          </a:stretch>
        </p:blipFill>
        <p:spPr>
          <a:xfrm>
            <a:off x="5538083" y="30138"/>
            <a:ext cx="639467" cy="630558"/>
          </a:xfrm>
          <a:prstGeom prst="rect">
            <a:avLst/>
          </a:prstGeom>
        </p:spPr>
      </p:pic>
      <p:pic>
        <p:nvPicPr>
          <p:cNvPr id="4" name="Picture 3">
            <a:extLst>
              <a:ext uri="{FF2B5EF4-FFF2-40B4-BE49-F238E27FC236}">
                <a16:creationId xmlns:a16="http://schemas.microsoft.com/office/drawing/2014/main" id="{CB0E67E0-DA99-CD14-5E1B-AE831384981E}"/>
              </a:ext>
            </a:extLst>
          </p:cNvPr>
          <p:cNvPicPr>
            <a:picLocks noChangeAspect="1"/>
          </p:cNvPicPr>
          <p:nvPr/>
        </p:nvPicPr>
        <p:blipFill>
          <a:blip r:embed="rId3"/>
          <a:stretch>
            <a:fillRect/>
          </a:stretch>
        </p:blipFill>
        <p:spPr>
          <a:xfrm>
            <a:off x="0" y="3925845"/>
            <a:ext cx="1253514" cy="1253514"/>
          </a:xfrm>
          <a:prstGeom prst="rect">
            <a:avLst/>
          </a:prstGeom>
        </p:spPr>
      </p:pic>
      <p:pic>
        <p:nvPicPr>
          <p:cNvPr id="6" name="Picture 5">
            <a:extLst>
              <a:ext uri="{FF2B5EF4-FFF2-40B4-BE49-F238E27FC236}">
                <a16:creationId xmlns:a16="http://schemas.microsoft.com/office/drawing/2014/main" id="{2328536E-4274-0AE9-4042-CB0079B9DC92}"/>
              </a:ext>
            </a:extLst>
          </p:cNvPr>
          <p:cNvPicPr>
            <a:picLocks noChangeAspect="1"/>
          </p:cNvPicPr>
          <p:nvPr/>
        </p:nvPicPr>
        <p:blipFill>
          <a:blip r:embed="rId4"/>
          <a:stretch>
            <a:fillRect/>
          </a:stretch>
        </p:blipFill>
        <p:spPr>
          <a:xfrm>
            <a:off x="7786827" y="3819780"/>
            <a:ext cx="1335140" cy="1298561"/>
          </a:xfrm>
          <a:prstGeom prst="rect">
            <a:avLst/>
          </a:prstGeom>
        </p:spPr>
      </p:pic>
      <p:pic>
        <p:nvPicPr>
          <p:cNvPr id="9" name="Picture 8">
            <a:extLst>
              <a:ext uri="{FF2B5EF4-FFF2-40B4-BE49-F238E27FC236}">
                <a16:creationId xmlns:a16="http://schemas.microsoft.com/office/drawing/2014/main" id="{E0B18C8F-A684-BEE4-3AB7-C88952642CA5}"/>
              </a:ext>
            </a:extLst>
          </p:cNvPr>
          <p:cNvPicPr>
            <a:picLocks noChangeAspect="1"/>
          </p:cNvPicPr>
          <p:nvPr/>
        </p:nvPicPr>
        <p:blipFill>
          <a:blip r:embed="rId5"/>
          <a:stretch>
            <a:fillRect/>
          </a:stretch>
        </p:blipFill>
        <p:spPr>
          <a:xfrm>
            <a:off x="2394802" y="4429163"/>
            <a:ext cx="609524" cy="609524"/>
          </a:xfrm>
          <a:prstGeom prst="rect">
            <a:avLst/>
          </a:prstGeom>
        </p:spPr>
      </p:pic>
      <p:pic>
        <p:nvPicPr>
          <p:cNvPr id="13" name="Picture 12">
            <a:extLst>
              <a:ext uri="{FF2B5EF4-FFF2-40B4-BE49-F238E27FC236}">
                <a16:creationId xmlns:a16="http://schemas.microsoft.com/office/drawing/2014/main" id="{86FD28DA-694A-77E9-9C0D-BED44074088C}"/>
              </a:ext>
            </a:extLst>
          </p:cNvPr>
          <p:cNvPicPr>
            <a:picLocks noChangeAspect="1"/>
          </p:cNvPicPr>
          <p:nvPr/>
        </p:nvPicPr>
        <p:blipFill>
          <a:blip r:embed="rId6"/>
          <a:stretch>
            <a:fillRect/>
          </a:stretch>
        </p:blipFill>
        <p:spPr>
          <a:xfrm>
            <a:off x="5364662" y="4076624"/>
            <a:ext cx="1034208" cy="1034208"/>
          </a:xfrm>
          <a:prstGeom prst="rect">
            <a:avLst/>
          </a:prstGeom>
        </p:spPr>
      </p:pic>
      <p:pic>
        <p:nvPicPr>
          <p:cNvPr id="15" name="Picture 14">
            <a:extLst>
              <a:ext uri="{FF2B5EF4-FFF2-40B4-BE49-F238E27FC236}">
                <a16:creationId xmlns:a16="http://schemas.microsoft.com/office/drawing/2014/main" id="{01B07ED8-0659-0474-6739-8D81D8B48910}"/>
              </a:ext>
            </a:extLst>
          </p:cNvPr>
          <p:cNvPicPr>
            <a:picLocks noChangeAspect="1"/>
          </p:cNvPicPr>
          <p:nvPr/>
        </p:nvPicPr>
        <p:blipFill>
          <a:blip r:embed="rId7"/>
          <a:stretch>
            <a:fillRect/>
          </a:stretch>
        </p:blipFill>
        <p:spPr>
          <a:xfrm rot="10800000">
            <a:off x="-414338" y="-836745"/>
            <a:ext cx="2364323" cy="2364323"/>
          </a:xfrm>
          <a:prstGeom prst="rect">
            <a:avLst/>
          </a:prstGeom>
        </p:spPr>
      </p:pic>
    </p:spTree>
    <p:extLst>
      <p:ext uri="{BB962C8B-B14F-4D97-AF65-F5344CB8AC3E}">
        <p14:creationId xmlns:p14="http://schemas.microsoft.com/office/powerpoint/2010/main" val="596460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77EE54-AB66-CCEC-E230-A513FDDB87FA}"/>
              </a:ext>
            </a:extLst>
          </p:cNvPr>
          <p:cNvSpPr txBox="1"/>
          <p:nvPr/>
        </p:nvSpPr>
        <p:spPr>
          <a:xfrm>
            <a:off x="115677" y="160092"/>
            <a:ext cx="6252072" cy="400110"/>
          </a:xfrm>
          <a:prstGeom prst="rect">
            <a:avLst/>
          </a:prstGeom>
          <a:noFill/>
        </p:spPr>
        <p:txBody>
          <a:bodyPr wrap="square">
            <a:spAutoFit/>
          </a:bodyPr>
          <a:lstStyle/>
          <a:p>
            <a:r>
              <a:rPr lang="en-US" sz="2000" b="1" dirty="0">
                <a:solidFill>
                  <a:srgbClr val="957FCA"/>
                </a:solidFill>
              </a:rPr>
              <a:t>Data Visualization (Python, Tableau, Power BI)</a:t>
            </a:r>
          </a:p>
        </p:txBody>
      </p:sp>
      <p:pic>
        <p:nvPicPr>
          <p:cNvPr id="5" name="Picture 4">
            <a:extLst>
              <a:ext uri="{FF2B5EF4-FFF2-40B4-BE49-F238E27FC236}">
                <a16:creationId xmlns:a16="http://schemas.microsoft.com/office/drawing/2014/main" id="{EEDDC8FF-11BE-5204-70EF-1DF7A150AD0C}"/>
              </a:ext>
            </a:extLst>
          </p:cNvPr>
          <p:cNvPicPr>
            <a:picLocks noChangeAspect="1"/>
          </p:cNvPicPr>
          <p:nvPr/>
        </p:nvPicPr>
        <p:blipFill>
          <a:blip r:embed="rId2"/>
          <a:stretch>
            <a:fillRect/>
          </a:stretch>
        </p:blipFill>
        <p:spPr>
          <a:xfrm>
            <a:off x="1449969" y="994078"/>
            <a:ext cx="6244061" cy="3353880"/>
          </a:xfrm>
          <a:prstGeom prst="rect">
            <a:avLst/>
          </a:prstGeom>
        </p:spPr>
      </p:pic>
      <p:sp>
        <p:nvSpPr>
          <p:cNvPr id="7" name="TextBox 6">
            <a:extLst>
              <a:ext uri="{FF2B5EF4-FFF2-40B4-BE49-F238E27FC236}">
                <a16:creationId xmlns:a16="http://schemas.microsoft.com/office/drawing/2014/main" id="{67FBA840-99EF-A108-587E-B7F078A317C7}"/>
              </a:ext>
            </a:extLst>
          </p:cNvPr>
          <p:cNvSpPr txBox="1"/>
          <p:nvPr/>
        </p:nvSpPr>
        <p:spPr>
          <a:xfrm>
            <a:off x="1449969" y="585509"/>
            <a:ext cx="6119870" cy="338554"/>
          </a:xfrm>
          <a:prstGeom prst="rect">
            <a:avLst/>
          </a:prstGeom>
          <a:noFill/>
        </p:spPr>
        <p:txBody>
          <a:bodyPr wrap="square">
            <a:spAutoFit/>
          </a:bodyPr>
          <a:lstStyle/>
          <a:p>
            <a:r>
              <a:rPr lang="en-US" sz="1600" b="1" dirty="0">
                <a:solidFill>
                  <a:schemeClr val="accent5">
                    <a:lumMod val="60000"/>
                    <a:lumOff val="40000"/>
                  </a:schemeClr>
                </a:solidFill>
              </a:rPr>
              <a:t>Total sales amount by their product category Using Tableau</a:t>
            </a:r>
          </a:p>
        </p:txBody>
      </p:sp>
      <p:sp>
        <p:nvSpPr>
          <p:cNvPr id="4" name="TextBox 3">
            <a:extLst>
              <a:ext uri="{FF2B5EF4-FFF2-40B4-BE49-F238E27FC236}">
                <a16:creationId xmlns:a16="http://schemas.microsoft.com/office/drawing/2014/main" id="{2F73E46B-9C8E-B68A-A8EF-672A1ED544FF}"/>
              </a:ext>
            </a:extLst>
          </p:cNvPr>
          <p:cNvSpPr txBox="1"/>
          <p:nvPr/>
        </p:nvSpPr>
        <p:spPr>
          <a:xfrm>
            <a:off x="1449969" y="4347958"/>
            <a:ext cx="4572000" cy="738664"/>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Narrow" panose="020B0606020202030204" pitchFamily="34" charset="0"/>
              </a:rPr>
              <a:t>﻿At 12.83M, Books had the highest Sum of </a:t>
            </a:r>
            <a:r>
              <a:rPr lang="en-US" dirty="0" err="1">
                <a:latin typeface="Arial Narrow" panose="020B0606020202030204" pitchFamily="34" charset="0"/>
              </a:rPr>
              <a:t>total_amt</a:t>
            </a:r>
            <a:r>
              <a:rPr lang="en-US" dirty="0">
                <a:latin typeface="Arial Narrow" panose="020B0606020202030204" pitchFamily="34" charset="0"/>
              </a:rPr>
              <a:t> and was 210.88% higher than Bags, which had the lowest Sum of </a:t>
            </a:r>
            <a:r>
              <a:rPr lang="en-US" dirty="0" err="1">
                <a:latin typeface="Arial Narrow" panose="020B0606020202030204" pitchFamily="34" charset="0"/>
              </a:rPr>
              <a:t>total_amt</a:t>
            </a:r>
            <a:r>
              <a:rPr lang="en-US" dirty="0">
                <a:latin typeface="Arial Narrow" panose="020B0606020202030204" pitchFamily="34" charset="0"/>
              </a:rPr>
              <a:t> at 4.13M.</a:t>
            </a:r>
          </a:p>
        </p:txBody>
      </p:sp>
    </p:spTree>
    <p:extLst>
      <p:ext uri="{BB962C8B-B14F-4D97-AF65-F5344CB8AC3E}">
        <p14:creationId xmlns:p14="http://schemas.microsoft.com/office/powerpoint/2010/main" val="1012815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24AD-0383-1EE1-7E4D-2A859FCE3FEB}"/>
              </a:ext>
            </a:extLst>
          </p:cNvPr>
          <p:cNvSpPr>
            <a:spLocks noGrp="1"/>
          </p:cNvSpPr>
          <p:nvPr>
            <p:ph type="title"/>
          </p:nvPr>
        </p:nvSpPr>
        <p:spPr>
          <a:xfrm>
            <a:off x="1885247" y="760067"/>
            <a:ext cx="5373502" cy="321000"/>
          </a:xfrm>
        </p:spPr>
        <p:txBody>
          <a:bodyPr/>
          <a:lstStyle/>
          <a:p>
            <a:r>
              <a:rPr lang="en-US" sz="2000" dirty="0">
                <a:solidFill>
                  <a:schemeClr val="accent5">
                    <a:lumMod val="60000"/>
                    <a:lumOff val="40000"/>
                  </a:schemeClr>
                </a:solidFill>
              </a:rPr>
              <a:t>Total sales amount over month</a:t>
            </a:r>
          </a:p>
        </p:txBody>
      </p:sp>
      <p:pic>
        <p:nvPicPr>
          <p:cNvPr id="4" name="Picture 3">
            <a:extLst>
              <a:ext uri="{FF2B5EF4-FFF2-40B4-BE49-F238E27FC236}">
                <a16:creationId xmlns:a16="http://schemas.microsoft.com/office/drawing/2014/main" id="{30627E8A-794F-1D93-62CE-BBC0EA4ED393}"/>
              </a:ext>
            </a:extLst>
          </p:cNvPr>
          <p:cNvPicPr>
            <a:picLocks noChangeAspect="1"/>
          </p:cNvPicPr>
          <p:nvPr/>
        </p:nvPicPr>
        <p:blipFill>
          <a:blip r:embed="rId2"/>
          <a:stretch>
            <a:fillRect/>
          </a:stretch>
        </p:blipFill>
        <p:spPr>
          <a:xfrm>
            <a:off x="270861" y="1304235"/>
            <a:ext cx="8602275" cy="2581635"/>
          </a:xfrm>
          <a:prstGeom prst="rect">
            <a:avLst/>
          </a:prstGeom>
        </p:spPr>
      </p:pic>
      <p:sp>
        <p:nvSpPr>
          <p:cNvPr id="5" name="TextBox 4">
            <a:extLst>
              <a:ext uri="{FF2B5EF4-FFF2-40B4-BE49-F238E27FC236}">
                <a16:creationId xmlns:a16="http://schemas.microsoft.com/office/drawing/2014/main" id="{5FC504D5-971C-3DCF-7A33-0714C537F9FD}"/>
              </a:ext>
            </a:extLst>
          </p:cNvPr>
          <p:cNvSpPr txBox="1"/>
          <p:nvPr/>
        </p:nvSpPr>
        <p:spPr>
          <a:xfrm>
            <a:off x="115677" y="160092"/>
            <a:ext cx="6252072" cy="400110"/>
          </a:xfrm>
          <a:prstGeom prst="rect">
            <a:avLst/>
          </a:prstGeom>
          <a:noFill/>
        </p:spPr>
        <p:txBody>
          <a:bodyPr wrap="square">
            <a:spAutoFit/>
          </a:bodyPr>
          <a:lstStyle/>
          <a:p>
            <a:r>
              <a:rPr lang="en-US" sz="2000" b="1" dirty="0">
                <a:solidFill>
                  <a:srgbClr val="957FCA"/>
                </a:solidFill>
              </a:rPr>
              <a:t>Data Visualization (Python, Tableau, Power BI)</a:t>
            </a:r>
          </a:p>
        </p:txBody>
      </p:sp>
      <p:sp>
        <p:nvSpPr>
          <p:cNvPr id="8" name="TextBox 7">
            <a:extLst>
              <a:ext uri="{FF2B5EF4-FFF2-40B4-BE49-F238E27FC236}">
                <a16:creationId xmlns:a16="http://schemas.microsoft.com/office/drawing/2014/main" id="{4BB74AA7-F316-A6D3-5B95-70D2C09A3885}"/>
              </a:ext>
            </a:extLst>
          </p:cNvPr>
          <p:cNvSpPr txBox="1"/>
          <p:nvPr/>
        </p:nvSpPr>
        <p:spPr>
          <a:xfrm>
            <a:off x="270861" y="4109038"/>
            <a:ext cx="4632592" cy="738664"/>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Narrow" panose="020B0606020202030204" pitchFamily="34" charset="0"/>
              </a:rPr>
              <a:t>﻿At 4.36M, January had the highest Sum of </a:t>
            </a:r>
            <a:r>
              <a:rPr lang="en-US" dirty="0" err="1">
                <a:latin typeface="Arial Narrow" panose="020B0606020202030204" pitchFamily="34" charset="0"/>
              </a:rPr>
              <a:t>total_amt</a:t>
            </a:r>
            <a:r>
              <a:rPr lang="en-US" dirty="0">
                <a:latin typeface="Arial Narrow" panose="020B0606020202030204" pitchFamily="34" charset="0"/>
              </a:rPr>
              <a:t> and was 15.81% higher than May, which had the lowest Sum of </a:t>
            </a:r>
            <a:r>
              <a:rPr lang="en-US" dirty="0" err="1">
                <a:latin typeface="Arial Narrow" panose="020B0606020202030204" pitchFamily="34" charset="0"/>
              </a:rPr>
              <a:t>total_amt</a:t>
            </a:r>
            <a:r>
              <a:rPr lang="en-US" dirty="0">
                <a:latin typeface="Arial Narrow" panose="020B0606020202030204" pitchFamily="34" charset="0"/>
              </a:rPr>
              <a:t> at 3.77M</a:t>
            </a:r>
          </a:p>
        </p:txBody>
      </p:sp>
    </p:spTree>
    <p:extLst>
      <p:ext uri="{BB962C8B-B14F-4D97-AF65-F5344CB8AC3E}">
        <p14:creationId xmlns:p14="http://schemas.microsoft.com/office/powerpoint/2010/main" val="1990763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27200-12DC-4E7F-997D-EF07F86C43E5}"/>
              </a:ext>
            </a:extLst>
          </p:cNvPr>
          <p:cNvSpPr>
            <a:spLocks noGrp="1"/>
          </p:cNvSpPr>
          <p:nvPr>
            <p:ph type="title"/>
          </p:nvPr>
        </p:nvSpPr>
        <p:spPr/>
        <p:txBody>
          <a:bodyPr/>
          <a:lstStyle/>
          <a:p>
            <a:r>
              <a:rPr lang="en-US"/>
              <a:t>Ecommerce Sales Analysis </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a:extLst>
                  <a:ext uri="{FF2B5EF4-FFF2-40B4-BE49-F238E27FC236}">
                    <a16:creationId xmlns:a16="http://schemas.microsoft.com/office/drawing/2014/main" id="{47394B88-5E61-2EBB-D4DD-977B4DE3EA8B}"/>
                  </a:ext>
                </a:extLst>
              </p:cNvPr>
              <p:cNvGraphicFramePr>
                <a:graphicFrameLocks noGrp="1"/>
              </p:cNvGraphicFramePr>
              <p:nvPr>
                <p:extLst>
                  <p:ext uri="{D42A27DB-BD31-4B8C-83A1-F6EECF244321}">
                    <p14:modId xmlns:p14="http://schemas.microsoft.com/office/powerpoint/2010/main" val="3996457408"/>
                  </p:ext>
                </p:extLst>
              </p:nvPr>
            </p:nvGraphicFramePr>
            <p:xfrm>
              <a:off x="0" y="-142875"/>
              <a:ext cx="9144000" cy="543184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3" name="Add-in 2">
                <a:extLst>
                  <a:ext uri="{FF2B5EF4-FFF2-40B4-BE49-F238E27FC236}">
                    <a16:creationId xmlns:a16="http://schemas.microsoft.com/office/drawing/2014/main" id="{47394B88-5E61-2EBB-D4DD-977B4DE3EA8B}"/>
                  </a:ext>
                </a:extLst>
              </p:cNvPr>
              <p:cNvPicPr>
                <a:picLocks noGrp="1" noRot="1" noChangeAspect="1" noMove="1" noResize="1" noEditPoints="1" noAdjustHandles="1" noChangeArrowheads="1" noChangeShapeType="1"/>
              </p:cNvPicPr>
              <p:nvPr/>
            </p:nvPicPr>
            <p:blipFill>
              <a:blip r:embed="rId4"/>
              <a:stretch>
                <a:fillRect/>
              </a:stretch>
            </p:blipFill>
            <p:spPr>
              <a:xfrm>
                <a:off x="0" y="-142875"/>
                <a:ext cx="9144000" cy="5431848"/>
              </a:xfrm>
              <a:prstGeom prst="rect">
                <a:avLst/>
              </a:prstGeom>
            </p:spPr>
          </p:pic>
        </mc:Fallback>
      </mc:AlternateContent>
    </p:spTree>
    <p:extLst>
      <p:ext uri="{BB962C8B-B14F-4D97-AF65-F5344CB8AC3E}">
        <p14:creationId xmlns:p14="http://schemas.microsoft.com/office/powerpoint/2010/main" val="177017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BD78B-AC31-288B-228F-033FAF9B5F12}"/>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Arial" panose="020B0604020202020204" pitchFamily="34" charset="0"/>
                <a:ea typeface="Arial" panose="020B0604020202020204" pitchFamily="34" charset="0"/>
                <a:cs typeface="Arial" panose="020B0604020202020204" pitchFamily="34" charset="0"/>
              </a:rPr>
              <a:t>Machine Learning (Python)</a:t>
            </a:r>
            <a:endParaRPr lang="en-US" sz="3600" dirty="0">
              <a:solidFill>
                <a:srgbClr val="39B6B5"/>
              </a:solidFill>
            </a:endParaRPr>
          </a:p>
        </p:txBody>
      </p:sp>
      <p:sp>
        <p:nvSpPr>
          <p:cNvPr id="8" name="TextBox 7">
            <a:extLst>
              <a:ext uri="{FF2B5EF4-FFF2-40B4-BE49-F238E27FC236}">
                <a16:creationId xmlns:a16="http://schemas.microsoft.com/office/drawing/2014/main" id="{1F656FBA-C7B3-2BE5-DFED-B6A04398A9BC}"/>
              </a:ext>
            </a:extLst>
          </p:cNvPr>
          <p:cNvSpPr txBox="1"/>
          <p:nvPr/>
        </p:nvSpPr>
        <p:spPr>
          <a:xfrm>
            <a:off x="0" y="1247454"/>
            <a:ext cx="4572000" cy="1600438"/>
          </a:xfrm>
          <a:prstGeom prst="rect">
            <a:avLst/>
          </a:prstGeom>
          <a:noFill/>
        </p:spPr>
        <p:txBody>
          <a:bodyPr wrap="square">
            <a:spAutoFit/>
          </a:bodyPr>
          <a:lstStyle/>
          <a:p>
            <a:r>
              <a:rPr lang="en-US" dirty="0">
                <a:latin typeface="Arial Narrow" panose="020B0606020202030204" pitchFamily="34" charset="0"/>
              </a:rPr>
              <a:t>We have applied classifications models to predict the status of the order “Return” or “Accepted”. </a:t>
            </a:r>
          </a:p>
          <a:p>
            <a:r>
              <a:rPr lang="en-US" dirty="0">
                <a:latin typeface="Arial Narrow" panose="020B0606020202030204" pitchFamily="34" charset="0"/>
              </a:rPr>
              <a:t>We will predict the future status of the order form these  historical datasets.</a:t>
            </a:r>
          </a:p>
          <a:p>
            <a:r>
              <a:rPr lang="en-US" dirty="0">
                <a:latin typeface="Arial Narrow" panose="020B0606020202030204" pitchFamily="34" charset="0"/>
              </a:rPr>
              <a:t>And we split the data into test data and training data. Test having 20% of the dataset and training having 80% of the data.</a:t>
            </a:r>
          </a:p>
          <a:p>
            <a:endParaRPr lang="en-US" dirty="0">
              <a:latin typeface="Arial Narrow" panose="020B0606020202030204" pitchFamily="34" charset="0"/>
            </a:endParaRPr>
          </a:p>
        </p:txBody>
      </p:sp>
      <p:sp>
        <p:nvSpPr>
          <p:cNvPr id="10" name="TextBox 9">
            <a:extLst>
              <a:ext uri="{FF2B5EF4-FFF2-40B4-BE49-F238E27FC236}">
                <a16:creationId xmlns:a16="http://schemas.microsoft.com/office/drawing/2014/main" id="{CB3D32A8-5423-B0F4-F93A-0223CECD05BF}"/>
              </a:ext>
            </a:extLst>
          </p:cNvPr>
          <p:cNvSpPr txBox="1"/>
          <p:nvPr/>
        </p:nvSpPr>
        <p:spPr>
          <a:xfrm>
            <a:off x="0" y="635408"/>
            <a:ext cx="4572000" cy="523220"/>
          </a:xfrm>
          <a:prstGeom prst="rect">
            <a:avLst/>
          </a:prstGeom>
          <a:noFill/>
        </p:spPr>
        <p:txBody>
          <a:bodyPr wrap="square">
            <a:spAutoFit/>
          </a:bodyPr>
          <a:lstStyle/>
          <a:p>
            <a:pPr marL="0" lvl="0" indent="0" rtl="0">
              <a:lnSpc>
                <a:spcPct val="100000"/>
              </a:lnSpc>
              <a:spcBef>
                <a:spcPts val="0"/>
              </a:spcBef>
              <a:spcAft>
                <a:spcPts val="0"/>
              </a:spcAft>
              <a:buNone/>
            </a:pPr>
            <a:r>
              <a:rPr lang="en-US" b="0" i="0" dirty="0">
                <a:solidFill>
                  <a:srgbClr val="0D0D0D"/>
                </a:solidFill>
                <a:effectLst/>
                <a:highlight>
                  <a:srgbClr val="FFFFFF"/>
                </a:highlight>
                <a:latin typeface="Arial Narrow" panose="020B0606020202030204" pitchFamily="34" charset="0"/>
              </a:rPr>
              <a:t>Apply machine learning techniques to predict The order is accepted or returned.</a:t>
            </a:r>
            <a:endParaRPr lang="en-US" dirty="0">
              <a:latin typeface="Arial Narrow" panose="020B0606020202030204" pitchFamily="34" charset="0"/>
              <a:ea typeface="Roboto"/>
              <a:cs typeface="Roboto"/>
              <a:sym typeface="Roboto"/>
            </a:endParaRPr>
          </a:p>
        </p:txBody>
      </p:sp>
      <p:pic>
        <p:nvPicPr>
          <p:cNvPr id="12" name="Picture 11">
            <a:extLst>
              <a:ext uri="{FF2B5EF4-FFF2-40B4-BE49-F238E27FC236}">
                <a16:creationId xmlns:a16="http://schemas.microsoft.com/office/drawing/2014/main" id="{03FFCC00-0711-62E8-0CDF-B9778E8850FE}"/>
              </a:ext>
            </a:extLst>
          </p:cNvPr>
          <p:cNvPicPr>
            <a:picLocks noChangeAspect="1"/>
          </p:cNvPicPr>
          <p:nvPr/>
        </p:nvPicPr>
        <p:blipFill>
          <a:blip r:embed="rId2"/>
          <a:stretch>
            <a:fillRect/>
          </a:stretch>
        </p:blipFill>
        <p:spPr>
          <a:xfrm>
            <a:off x="163702" y="2847892"/>
            <a:ext cx="5553850" cy="838317"/>
          </a:xfrm>
          <a:prstGeom prst="rect">
            <a:avLst/>
          </a:prstGeom>
        </p:spPr>
      </p:pic>
      <p:pic>
        <p:nvPicPr>
          <p:cNvPr id="14" name="Picture 13">
            <a:extLst>
              <a:ext uri="{FF2B5EF4-FFF2-40B4-BE49-F238E27FC236}">
                <a16:creationId xmlns:a16="http://schemas.microsoft.com/office/drawing/2014/main" id="{E6D0178A-365A-142F-C780-D5B5B717F9C0}"/>
              </a:ext>
            </a:extLst>
          </p:cNvPr>
          <p:cNvPicPr>
            <a:picLocks noChangeAspect="1"/>
          </p:cNvPicPr>
          <p:nvPr/>
        </p:nvPicPr>
        <p:blipFill>
          <a:blip r:embed="rId3"/>
          <a:stretch>
            <a:fillRect/>
          </a:stretch>
        </p:blipFill>
        <p:spPr>
          <a:xfrm>
            <a:off x="7009020" y="1247454"/>
            <a:ext cx="1152686" cy="2705478"/>
          </a:xfrm>
          <a:prstGeom prst="rect">
            <a:avLst/>
          </a:prstGeom>
        </p:spPr>
      </p:pic>
      <p:sp>
        <p:nvSpPr>
          <p:cNvPr id="15" name="TextBox 14">
            <a:extLst>
              <a:ext uri="{FF2B5EF4-FFF2-40B4-BE49-F238E27FC236}">
                <a16:creationId xmlns:a16="http://schemas.microsoft.com/office/drawing/2014/main" id="{70B28E48-7060-08B0-68D3-E16E7B84C2B2}"/>
              </a:ext>
            </a:extLst>
          </p:cNvPr>
          <p:cNvSpPr txBox="1"/>
          <p:nvPr/>
        </p:nvSpPr>
        <p:spPr>
          <a:xfrm>
            <a:off x="6476310" y="635408"/>
            <a:ext cx="2218107" cy="523220"/>
          </a:xfrm>
          <a:prstGeom prst="rect">
            <a:avLst/>
          </a:prstGeom>
          <a:noFill/>
        </p:spPr>
        <p:txBody>
          <a:bodyPr wrap="square" rtlCol="0">
            <a:spAutoFit/>
          </a:bodyPr>
          <a:lstStyle/>
          <a:p>
            <a:r>
              <a:rPr lang="en-US" dirty="0">
                <a:latin typeface="Arial Narrow" panose="020B0606020202030204" pitchFamily="34" charset="0"/>
              </a:rPr>
              <a:t>These are the shape of our </a:t>
            </a:r>
            <a:r>
              <a:rPr lang="en-US" dirty="0" err="1">
                <a:latin typeface="Arial Narrow" panose="020B0606020202030204" pitchFamily="34" charset="0"/>
              </a:rPr>
              <a:t>splitted</a:t>
            </a:r>
            <a:r>
              <a:rPr lang="en-US" dirty="0">
                <a:latin typeface="Arial Narrow" panose="020B0606020202030204" pitchFamily="34" charset="0"/>
              </a:rPr>
              <a:t> data.</a:t>
            </a:r>
          </a:p>
        </p:txBody>
      </p:sp>
    </p:spTree>
    <p:extLst>
      <p:ext uri="{BB962C8B-B14F-4D97-AF65-F5344CB8AC3E}">
        <p14:creationId xmlns:p14="http://schemas.microsoft.com/office/powerpoint/2010/main" val="1891293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885349-B7DE-C507-B234-4025C12FEFD7}"/>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Arial" panose="020B0604020202020204" pitchFamily="34" charset="0"/>
                <a:ea typeface="Arial" panose="020B0604020202020204" pitchFamily="34" charset="0"/>
                <a:cs typeface="Arial" panose="020B0604020202020204" pitchFamily="34" charset="0"/>
              </a:rPr>
              <a:t>Machine Learning (Python)</a:t>
            </a:r>
            <a:endParaRPr lang="en-US" sz="3600" dirty="0">
              <a:solidFill>
                <a:srgbClr val="39B6B5"/>
              </a:solidFill>
            </a:endParaRPr>
          </a:p>
        </p:txBody>
      </p:sp>
      <p:sp>
        <p:nvSpPr>
          <p:cNvPr id="5" name="TextBox 4">
            <a:extLst>
              <a:ext uri="{FF2B5EF4-FFF2-40B4-BE49-F238E27FC236}">
                <a16:creationId xmlns:a16="http://schemas.microsoft.com/office/drawing/2014/main" id="{C28F4699-9BD9-5050-6DF5-FBBEAFEF79F8}"/>
              </a:ext>
            </a:extLst>
          </p:cNvPr>
          <p:cNvSpPr txBox="1"/>
          <p:nvPr/>
        </p:nvSpPr>
        <p:spPr>
          <a:xfrm>
            <a:off x="114300" y="557889"/>
            <a:ext cx="4572000" cy="954107"/>
          </a:xfrm>
          <a:prstGeom prst="rect">
            <a:avLst/>
          </a:prstGeom>
          <a:noFill/>
        </p:spPr>
        <p:txBody>
          <a:bodyPr wrap="square">
            <a:spAutoFit/>
          </a:bodyPr>
          <a:lstStyle/>
          <a:p>
            <a:r>
              <a:rPr lang="en-US" b="1" dirty="0">
                <a:solidFill>
                  <a:srgbClr val="39B6B5"/>
                </a:solidFill>
                <a:latin typeface="Arial Narrow" panose="020B0606020202030204" pitchFamily="34" charset="0"/>
              </a:rPr>
              <a:t>Decision Tree: </a:t>
            </a:r>
            <a:r>
              <a:rPr lang="en-US" dirty="0">
                <a:solidFill>
                  <a:schemeClr val="tx1"/>
                </a:solidFill>
                <a:latin typeface="Arial Narrow" panose="020B0606020202030204" pitchFamily="34" charset="0"/>
              </a:rPr>
              <a:t>we used </a:t>
            </a:r>
            <a:r>
              <a:rPr lang="en-US" dirty="0" err="1">
                <a:solidFill>
                  <a:schemeClr val="tx1"/>
                </a:solidFill>
                <a:latin typeface="Arial Narrow" panose="020B0606020202030204" pitchFamily="34" charset="0"/>
              </a:rPr>
              <a:t>sklearn</a:t>
            </a:r>
            <a:r>
              <a:rPr lang="en-US" dirty="0">
                <a:solidFill>
                  <a:schemeClr val="tx1"/>
                </a:solidFill>
                <a:latin typeface="Arial Narrow" panose="020B0606020202030204" pitchFamily="34" charset="0"/>
              </a:rPr>
              <a:t> library for Decision Tree classifier </a:t>
            </a:r>
            <a:r>
              <a:rPr lang="en-US" dirty="0" err="1">
                <a:solidFill>
                  <a:schemeClr val="tx1"/>
                </a:solidFill>
                <a:latin typeface="Arial Narrow" panose="020B0606020202030204" pitchFamily="34" charset="0"/>
              </a:rPr>
              <a:t>modle</a:t>
            </a:r>
            <a:r>
              <a:rPr lang="en-US" dirty="0">
                <a:solidFill>
                  <a:schemeClr val="tx1"/>
                </a:solidFill>
                <a:latin typeface="Arial Narrow" panose="020B0606020202030204" pitchFamily="34" charset="0"/>
              </a:rPr>
              <a:t>. Right here we predicted the train test both the dataset then we printed the accuracy of both. And the accuracy is 100%. </a:t>
            </a:r>
          </a:p>
          <a:p>
            <a:r>
              <a:rPr lang="en-US" dirty="0">
                <a:solidFill>
                  <a:schemeClr val="tx1"/>
                </a:solidFill>
                <a:latin typeface="Arial Narrow" panose="020B0606020202030204" pitchFamily="34" charset="0"/>
              </a:rPr>
              <a:t>And we plotted the plot tree using </a:t>
            </a:r>
            <a:r>
              <a:rPr lang="en-US" dirty="0" err="1">
                <a:solidFill>
                  <a:schemeClr val="tx1"/>
                </a:solidFill>
                <a:latin typeface="Arial Narrow" panose="020B0606020202030204" pitchFamily="34" charset="0"/>
              </a:rPr>
              <a:t>sklearn.tree</a:t>
            </a:r>
            <a:r>
              <a:rPr lang="en-US" dirty="0">
                <a:solidFill>
                  <a:schemeClr val="tx1"/>
                </a:solidFill>
                <a:latin typeface="Arial Narrow" panose="020B0606020202030204" pitchFamily="34" charset="0"/>
              </a:rPr>
              <a:t> library</a:t>
            </a:r>
          </a:p>
        </p:txBody>
      </p:sp>
      <p:pic>
        <p:nvPicPr>
          <p:cNvPr id="7" name="Picture 6">
            <a:extLst>
              <a:ext uri="{FF2B5EF4-FFF2-40B4-BE49-F238E27FC236}">
                <a16:creationId xmlns:a16="http://schemas.microsoft.com/office/drawing/2014/main" id="{E07B4884-7FD7-4D75-3E92-74D4DA50903A}"/>
              </a:ext>
            </a:extLst>
          </p:cNvPr>
          <p:cNvPicPr>
            <a:picLocks noChangeAspect="1"/>
          </p:cNvPicPr>
          <p:nvPr/>
        </p:nvPicPr>
        <p:blipFill>
          <a:blip r:embed="rId2"/>
          <a:stretch>
            <a:fillRect/>
          </a:stretch>
        </p:blipFill>
        <p:spPr>
          <a:xfrm>
            <a:off x="217485" y="2194736"/>
            <a:ext cx="4277322" cy="847843"/>
          </a:xfrm>
          <a:prstGeom prst="rect">
            <a:avLst/>
          </a:prstGeom>
        </p:spPr>
      </p:pic>
      <p:pic>
        <p:nvPicPr>
          <p:cNvPr id="9" name="Picture 8">
            <a:extLst>
              <a:ext uri="{FF2B5EF4-FFF2-40B4-BE49-F238E27FC236}">
                <a16:creationId xmlns:a16="http://schemas.microsoft.com/office/drawing/2014/main" id="{5C4C5E15-2C78-1B63-0C68-FE1A4972FA8A}"/>
              </a:ext>
            </a:extLst>
          </p:cNvPr>
          <p:cNvPicPr>
            <a:picLocks noChangeAspect="1"/>
          </p:cNvPicPr>
          <p:nvPr/>
        </p:nvPicPr>
        <p:blipFill>
          <a:blip r:embed="rId3"/>
          <a:stretch>
            <a:fillRect/>
          </a:stretch>
        </p:blipFill>
        <p:spPr>
          <a:xfrm>
            <a:off x="3217537" y="2132035"/>
            <a:ext cx="5708978" cy="2861661"/>
          </a:xfrm>
          <a:prstGeom prst="rect">
            <a:avLst/>
          </a:prstGeom>
        </p:spPr>
      </p:pic>
      <p:sp>
        <p:nvSpPr>
          <p:cNvPr id="11" name="TextBox 10">
            <a:extLst>
              <a:ext uri="{FF2B5EF4-FFF2-40B4-BE49-F238E27FC236}">
                <a16:creationId xmlns:a16="http://schemas.microsoft.com/office/drawing/2014/main" id="{6C38F20B-411F-2F81-CA80-C876759D06B0}"/>
              </a:ext>
            </a:extLst>
          </p:cNvPr>
          <p:cNvSpPr txBox="1"/>
          <p:nvPr/>
        </p:nvSpPr>
        <p:spPr>
          <a:xfrm>
            <a:off x="5495330" y="1782028"/>
            <a:ext cx="1153392" cy="307777"/>
          </a:xfrm>
          <a:prstGeom prst="rect">
            <a:avLst/>
          </a:prstGeom>
          <a:noFill/>
        </p:spPr>
        <p:txBody>
          <a:bodyPr wrap="square">
            <a:spAutoFit/>
          </a:bodyPr>
          <a:lstStyle/>
          <a:p>
            <a:r>
              <a:rPr lang="en-US" b="1" dirty="0">
                <a:solidFill>
                  <a:srgbClr val="39B6B5"/>
                </a:solidFill>
              </a:rPr>
              <a:t>Plot Tree</a:t>
            </a:r>
          </a:p>
        </p:txBody>
      </p:sp>
      <p:pic>
        <p:nvPicPr>
          <p:cNvPr id="4" name="Picture 3">
            <a:extLst>
              <a:ext uri="{FF2B5EF4-FFF2-40B4-BE49-F238E27FC236}">
                <a16:creationId xmlns:a16="http://schemas.microsoft.com/office/drawing/2014/main" id="{220D4E7B-E2D8-532C-8E79-E8DD1CA43CFE}"/>
              </a:ext>
            </a:extLst>
          </p:cNvPr>
          <p:cNvPicPr>
            <a:picLocks noChangeAspect="1"/>
          </p:cNvPicPr>
          <p:nvPr/>
        </p:nvPicPr>
        <p:blipFill>
          <a:blip r:embed="rId4"/>
          <a:stretch>
            <a:fillRect/>
          </a:stretch>
        </p:blipFill>
        <p:spPr>
          <a:xfrm>
            <a:off x="1154963" y="1870670"/>
            <a:ext cx="1543050" cy="390525"/>
          </a:xfrm>
          <a:prstGeom prst="rect">
            <a:avLst/>
          </a:prstGeom>
        </p:spPr>
      </p:pic>
    </p:spTree>
    <p:extLst>
      <p:ext uri="{BB962C8B-B14F-4D97-AF65-F5344CB8AC3E}">
        <p14:creationId xmlns:p14="http://schemas.microsoft.com/office/powerpoint/2010/main" val="3925490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50D8D6-594B-2639-9440-87F21E9CAA99}"/>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Arial" panose="020B0604020202020204" pitchFamily="34" charset="0"/>
                <a:ea typeface="Arial" panose="020B0604020202020204" pitchFamily="34" charset="0"/>
                <a:cs typeface="Arial" panose="020B0604020202020204" pitchFamily="34" charset="0"/>
              </a:rPr>
              <a:t>Machine Learning (Python)</a:t>
            </a:r>
            <a:endParaRPr lang="en-US" sz="3600" dirty="0">
              <a:solidFill>
                <a:srgbClr val="39B6B5"/>
              </a:solidFill>
            </a:endParaRPr>
          </a:p>
        </p:txBody>
      </p:sp>
      <p:sp>
        <p:nvSpPr>
          <p:cNvPr id="5" name="TextBox 4">
            <a:extLst>
              <a:ext uri="{FF2B5EF4-FFF2-40B4-BE49-F238E27FC236}">
                <a16:creationId xmlns:a16="http://schemas.microsoft.com/office/drawing/2014/main" id="{8196EE32-CC43-FD6B-D919-6E9A0A362122}"/>
              </a:ext>
            </a:extLst>
          </p:cNvPr>
          <p:cNvSpPr txBox="1"/>
          <p:nvPr/>
        </p:nvSpPr>
        <p:spPr>
          <a:xfrm>
            <a:off x="135082" y="568280"/>
            <a:ext cx="5469652" cy="2246769"/>
          </a:xfrm>
          <a:prstGeom prst="rect">
            <a:avLst/>
          </a:prstGeom>
          <a:noFill/>
        </p:spPr>
        <p:txBody>
          <a:bodyPr wrap="square">
            <a:spAutoFit/>
          </a:bodyPr>
          <a:lstStyle/>
          <a:p>
            <a:r>
              <a:rPr lang="en-US" b="1" dirty="0">
                <a:solidFill>
                  <a:srgbClr val="39B6B5"/>
                </a:solidFill>
                <a:latin typeface="Arial Narrow" panose="020B0606020202030204" pitchFamily="34" charset="0"/>
              </a:rPr>
              <a:t>Random Forest classifier Model: </a:t>
            </a:r>
          </a:p>
          <a:p>
            <a:pPr marL="285750" indent="-285750">
              <a:buFont typeface="Arial" panose="020B0604020202020204" pitchFamily="34" charset="0"/>
              <a:buChar char="•"/>
            </a:pPr>
            <a:r>
              <a:rPr lang="en-US" altLang="en-US" dirty="0">
                <a:latin typeface="Arial Narrow" panose="020B0606020202030204" pitchFamily="34" charset="0"/>
              </a:rPr>
              <a:t>We initialize the Random Forest Classifier with </a:t>
            </a:r>
            <a:r>
              <a:rPr lang="en-US" altLang="en-US" dirty="0" err="1">
                <a:latin typeface="Arial Narrow" panose="020B0606020202030204" pitchFamily="34" charset="0"/>
              </a:rPr>
              <a:t>RandomForestClassifier</a:t>
            </a:r>
            <a:r>
              <a:rPr lang="en-US" altLang="en-US" dirty="0">
                <a:latin typeface="Arial Narrow" panose="020B0606020202030204" pitchFamily="34" charset="0"/>
              </a:rPr>
              <a:t>() constructor. We specify the number of trees (</a:t>
            </a:r>
            <a:r>
              <a:rPr lang="en-US" altLang="en-US" dirty="0" err="1">
                <a:latin typeface="Arial Narrow" panose="020B0606020202030204" pitchFamily="34" charset="0"/>
              </a:rPr>
              <a:t>n_estimators</a:t>
            </a:r>
            <a:r>
              <a:rPr lang="en-US" altLang="en-US" dirty="0">
                <a:latin typeface="Arial Narrow" panose="020B0606020202030204" pitchFamily="34" charset="0"/>
              </a:rPr>
              <a:t>) in the forest. </a:t>
            </a:r>
            <a:r>
              <a:rPr lang="en-US" altLang="en-US" dirty="0" err="1">
                <a:latin typeface="Arial Narrow" panose="020B0606020202030204" pitchFamily="34" charset="0"/>
              </a:rPr>
              <a:t>random_state</a:t>
            </a:r>
            <a:r>
              <a:rPr lang="en-US" altLang="en-US" dirty="0">
                <a:latin typeface="Arial Narrow" panose="020B0606020202030204" pitchFamily="34" charset="0"/>
              </a:rPr>
              <a:t> is used for reproducibility. </a:t>
            </a:r>
          </a:p>
          <a:p>
            <a:pPr marL="285750" indent="-285750">
              <a:buFont typeface="Arial" panose="020B0604020202020204" pitchFamily="34" charset="0"/>
              <a:buChar char="•"/>
            </a:pPr>
            <a:r>
              <a:rPr lang="en-US" altLang="en-US" dirty="0">
                <a:latin typeface="Arial Narrow" panose="020B0606020202030204" pitchFamily="34" charset="0"/>
              </a:rPr>
              <a:t>We train the Random Forest Classifier model using the fit() method on the training data. </a:t>
            </a:r>
          </a:p>
          <a:p>
            <a:pPr marL="285750" indent="-285750">
              <a:buFont typeface="Arial" panose="020B0604020202020204" pitchFamily="34" charset="0"/>
              <a:buChar char="•"/>
            </a:pPr>
            <a:r>
              <a:rPr lang="en-US" altLang="en-US" dirty="0">
                <a:latin typeface="Arial Narrow" panose="020B0606020202030204" pitchFamily="34" charset="0"/>
              </a:rPr>
              <a:t>We use the trained model to make predictions on the test set using the predict() method. </a:t>
            </a:r>
          </a:p>
          <a:p>
            <a:pPr marL="285750" indent="-285750">
              <a:buFont typeface="Arial" panose="020B0604020202020204" pitchFamily="34" charset="0"/>
              <a:buChar char="•"/>
            </a:pPr>
            <a:r>
              <a:rPr lang="en-US" altLang="en-US" dirty="0">
                <a:latin typeface="Arial Narrow" panose="020B0606020202030204" pitchFamily="34" charset="0"/>
              </a:rPr>
              <a:t>e calculate the accuracy of the model by comparing the predicted labels with the actual labels in the test set using the </a:t>
            </a:r>
            <a:r>
              <a:rPr lang="en-US" altLang="en-US" dirty="0" err="1">
                <a:latin typeface="Arial Narrow" panose="020B0606020202030204" pitchFamily="34" charset="0"/>
              </a:rPr>
              <a:t>accuracy_score</a:t>
            </a:r>
            <a:r>
              <a:rPr lang="en-US" altLang="en-US" dirty="0">
                <a:latin typeface="Arial Narrow" panose="020B0606020202030204" pitchFamily="34" charset="0"/>
              </a:rPr>
              <a:t>() function. </a:t>
            </a:r>
          </a:p>
        </p:txBody>
      </p:sp>
      <p:pic>
        <p:nvPicPr>
          <p:cNvPr id="12" name="Picture 11">
            <a:extLst>
              <a:ext uri="{FF2B5EF4-FFF2-40B4-BE49-F238E27FC236}">
                <a16:creationId xmlns:a16="http://schemas.microsoft.com/office/drawing/2014/main" id="{E07FD67B-DF09-1E98-5DB7-31734021F857}"/>
              </a:ext>
            </a:extLst>
          </p:cNvPr>
          <p:cNvPicPr>
            <a:picLocks noChangeAspect="1"/>
          </p:cNvPicPr>
          <p:nvPr/>
        </p:nvPicPr>
        <p:blipFill>
          <a:blip r:embed="rId2"/>
          <a:stretch>
            <a:fillRect/>
          </a:stretch>
        </p:blipFill>
        <p:spPr>
          <a:xfrm>
            <a:off x="135082" y="3255217"/>
            <a:ext cx="5058481" cy="504895"/>
          </a:xfrm>
          <a:prstGeom prst="rect">
            <a:avLst/>
          </a:prstGeom>
        </p:spPr>
      </p:pic>
      <p:sp>
        <p:nvSpPr>
          <p:cNvPr id="14" name="TextBox 13">
            <a:extLst>
              <a:ext uri="{FF2B5EF4-FFF2-40B4-BE49-F238E27FC236}">
                <a16:creationId xmlns:a16="http://schemas.microsoft.com/office/drawing/2014/main" id="{02A1F0CC-5D9A-FA7D-5F06-A93DB1E91CC3}"/>
              </a:ext>
            </a:extLst>
          </p:cNvPr>
          <p:cNvSpPr txBox="1"/>
          <p:nvPr/>
        </p:nvSpPr>
        <p:spPr>
          <a:xfrm>
            <a:off x="1825103" y="2881244"/>
            <a:ext cx="1678438" cy="307777"/>
          </a:xfrm>
          <a:prstGeom prst="rect">
            <a:avLst/>
          </a:prstGeom>
          <a:noFill/>
        </p:spPr>
        <p:txBody>
          <a:bodyPr wrap="square">
            <a:spAutoFit/>
          </a:bodyPr>
          <a:lstStyle/>
          <a:p>
            <a:pPr algn="ctr"/>
            <a:r>
              <a:rPr lang="en-US" b="1" dirty="0">
                <a:solidFill>
                  <a:srgbClr val="39B6B5"/>
                </a:solidFill>
                <a:latin typeface="Arial Narrow" panose="020B0606020202030204" pitchFamily="34" charset="0"/>
              </a:rPr>
              <a:t>Model Training</a:t>
            </a:r>
          </a:p>
        </p:txBody>
      </p:sp>
      <p:pic>
        <p:nvPicPr>
          <p:cNvPr id="16" name="Picture 15">
            <a:extLst>
              <a:ext uri="{FF2B5EF4-FFF2-40B4-BE49-F238E27FC236}">
                <a16:creationId xmlns:a16="http://schemas.microsoft.com/office/drawing/2014/main" id="{60CB6740-C2AB-F7AA-ECFB-898D52967621}"/>
              </a:ext>
            </a:extLst>
          </p:cNvPr>
          <p:cNvPicPr>
            <a:picLocks noChangeAspect="1"/>
          </p:cNvPicPr>
          <p:nvPr/>
        </p:nvPicPr>
        <p:blipFill>
          <a:blip r:embed="rId3"/>
          <a:stretch>
            <a:fillRect/>
          </a:stretch>
        </p:blipFill>
        <p:spPr>
          <a:xfrm>
            <a:off x="4572000" y="4056035"/>
            <a:ext cx="4525006" cy="1038370"/>
          </a:xfrm>
          <a:prstGeom prst="rect">
            <a:avLst/>
          </a:prstGeom>
        </p:spPr>
      </p:pic>
      <p:pic>
        <p:nvPicPr>
          <p:cNvPr id="4" name="Picture 3">
            <a:extLst>
              <a:ext uri="{FF2B5EF4-FFF2-40B4-BE49-F238E27FC236}">
                <a16:creationId xmlns:a16="http://schemas.microsoft.com/office/drawing/2014/main" id="{54B595C0-AC5C-5901-D60F-BC08058A65A2}"/>
              </a:ext>
            </a:extLst>
          </p:cNvPr>
          <p:cNvPicPr>
            <a:picLocks noChangeAspect="1"/>
          </p:cNvPicPr>
          <p:nvPr/>
        </p:nvPicPr>
        <p:blipFill>
          <a:blip r:embed="rId4"/>
          <a:stretch>
            <a:fillRect/>
          </a:stretch>
        </p:blipFill>
        <p:spPr>
          <a:xfrm>
            <a:off x="6062978" y="3760112"/>
            <a:ext cx="1543050" cy="390525"/>
          </a:xfrm>
          <a:prstGeom prst="rect">
            <a:avLst/>
          </a:prstGeom>
        </p:spPr>
      </p:pic>
    </p:spTree>
    <p:extLst>
      <p:ext uri="{BB962C8B-B14F-4D97-AF65-F5344CB8AC3E}">
        <p14:creationId xmlns:p14="http://schemas.microsoft.com/office/powerpoint/2010/main" val="2698520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6E5944-6B77-654E-3266-B57B2F242B44}"/>
              </a:ext>
            </a:extLst>
          </p:cNvPr>
          <p:cNvSpPr txBox="1"/>
          <p:nvPr/>
        </p:nvSpPr>
        <p:spPr>
          <a:xfrm>
            <a:off x="115677" y="589750"/>
            <a:ext cx="4572000" cy="2677656"/>
          </a:xfrm>
          <a:prstGeom prst="rect">
            <a:avLst/>
          </a:prstGeom>
          <a:noFill/>
        </p:spPr>
        <p:txBody>
          <a:bodyPr wrap="square">
            <a:spAutoFit/>
          </a:bodyPr>
          <a:lstStyle/>
          <a:p>
            <a:r>
              <a:rPr lang="en-US" b="1" i="0" dirty="0">
                <a:solidFill>
                  <a:srgbClr val="39B6B5"/>
                </a:solidFill>
                <a:effectLst/>
                <a:highlight>
                  <a:srgbClr val="FFFFFF"/>
                </a:highlight>
                <a:latin typeface="Arial Narrow" panose="020B0606020202030204" pitchFamily="34" charset="0"/>
              </a:rPr>
              <a:t>Logistic regression model:</a:t>
            </a:r>
          </a:p>
          <a:p>
            <a:pPr marL="285750" indent="-285750">
              <a:buFont typeface="Arial" panose="020B0604020202020204" pitchFamily="34" charset="0"/>
              <a:buChar char="•"/>
            </a:pPr>
            <a:r>
              <a:rPr lang="en-US" altLang="en-US" dirty="0">
                <a:latin typeface="Arial Narrow" panose="020B0606020202030204" pitchFamily="34" charset="0"/>
              </a:rPr>
              <a:t>We initialize the Logistic Regression model with </a:t>
            </a:r>
            <a:r>
              <a:rPr lang="en-US" altLang="en-US" dirty="0" err="1">
                <a:latin typeface="Arial Narrow" panose="020B0606020202030204" pitchFamily="34" charset="0"/>
              </a:rPr>
              <a:t>LogisticRegression</a:t>
            </a:r>
            <a:r>
              <a:rPr lang="en-US" altLang="en-US" dirty="0">
                <a:latin typeface="Arial Narrow" panose="020B0606020202030204" pitchFamily="34" charset="0"/>
              </a:rPr>
              <a:t>() constructor. </a:t>
            </a:r>
            <a:r>
              <a:rPr lang="en-US" altLang="en-US" dirty="0" err="1">
                <a:latin typeface="Arial Narrow" panose="020B0606020202030204" pitchFamily="34" charset="0"/>
              </a:rPr>
              <a:t>max_iter</a:t>
            </a:r>
            <a:r>
              <a:rPr lang="en-US" altLang="en-US" dirty="0">
                <a:latin typeface="Arial Narrow" panose="020B0606020202030204" pitchFamily="34" charset="0"/>
              </a:rPr>
              <a:t> specifies the maximum number of iterations taken for the solvers to converge. </a:t>
            </a:r>
            <a:r>
              <a:rPr lang="en-US" altLang="en-US" dirty="0" err="1">
                <a:latin typeface="Arial Narrow" panose="020B0606020202030204" pitchFamily="34" charset="0"/>
              </a:rPr>
              <a:t>random_state</a:t>
            </a:r>
            <a:r>
              <a:rPr lang="en-US" altLang="en-US" dirty="0">
                <a:latin typeface="Arial Narrow" panose="020B0606020202030204" pitchFamily="34" charset="0"/>
              </a:rPr>
              <a:t> is used for reproducibility. </a:t>
            </a:r>
          </a:p>
          <a:p>
            <a:pPr marL="285750" indent="-285750">
              <a:buFont typeface="Arial" panose="020B0604020202020204" pitchFamily="34" charset="0"/>
              <a:buChar char="•"/>
            </a:pPr>
            <a:r>
              <a:rPr lang="en-US" altLang="en-US" dirty="0">
                <a:latin typeface="Arial Narrow" panose="020B0606020202030204" pitchFamily="34" charset="0"/>
              </a:rPr>
              <a:t>We train the Logistic Regression model using the fit() method on the training data. </a:t>
            </a:r>
          </a:p>
          <a:p>
            <a:pPr marL="285750" indent="-285750">
              <a:buFont typeface="Arial" panose="020B0604020202020204" pitchFamily="34" charset="0"/>
              <a:buChar char="•"/>
            </a:pPr>
            <a:r>
              <a:rPr lang="en-US" altLang="en-US" dirty="0">
                <a:latin typeface="Arial Narrow" panose="020B0606020202030204" pitchFamily="34" charset="0"/>
              </a:rPr>
              <a:t>We use the trained model to make predictions on the test set using the predict() method. </a:t>
            </a:r>
          </a:p>
          <a:p>
            <a:pPr marL="285750" indent="-285750">
              <a:buFont typeface="Arial" panose="020B0604020202020204" pitchFamily="34" charset="0"/>
              <a:buChar char="•"/>
            </a:pPr>
            <a:r>
              <a:rPr lang="en-US" altLang="en-US" dirty="0">
                <a:latin typeface="Arial Narrow" panose="020B0606020202030204" pitchFamily="34" charset="0"/>
              </a:rPr>
              <a:t>We calculate the accuracy of the model by comparing the predicted labels with the actual labels in the test set using the </a:t>
            </a:r>
            <a:r>
              <a:rPr lang="en-US" altLang="en-US" dirty="0" err="1">
                <a:latin typeface="Arial Narrow" panose="020B0606020202030204" pitchFamily="34" charset="0"/>
              </a:rPr>
              <a:t>accuracy_score</a:t>
            </a:r>
            <a:r>
              <a:rPr lang="en-US" altLang="en-US" dirty="0">
                <a:latin typeface="Arial Narrow" panose="020B0606020202030204" pitchFamily="34" charset="0"/>
              </a:rPr>
              <a:t>() function. </a:t>
            </a:r>
            <a:r>
              <a:rPr lang="en-US" b="1" i="0" dirty="0">
                <a:solidFill>
                  <a:srgbClr val="39B6B5"/>
                </a:solidFill>
                <a:effectLst/>
                <a:highlight>
                  <a:srgbClr val="FFFFFF"/>
                </a:highlight>
                <a:latin typeface="Arial Narrow" panose="020B0606020202030204" pitchFamily="34" charset="0"/>
              </a:rPr>
              <a:t>  </a:t>
            </a:r>
          </a:p>
        </p:txBody>
      </p:sp>
      <p:sp>
        <p:nvSpPr>
          <p:cNvPr id="5" name="Title 1">
            <a:extLst>
              <a:ext uri="{FF2B5EF4-FFF2-40B4-BE49-F238E27FC236}">
                <a16:creationId xmlns:a16="http://schemas.microsoft.com/office/drawing/2014/main" id="{DB36F240-78DD-A750-A772-D421DA967D96}"/>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Arial" panose="020B0604020202020204" pitchFamily="34" charset="0"/>
                <a:ea typeface="Arial" panose="020B0604020202020204" pitchFamily="34" charset="0"/>
                <a:cs typeface="Arial" panose="020B0604020202020204" pitchFamily="34" charset="0"/>
              </a:rPr>
              <a:t>Machine Learning (Python)</a:t>
            </a:r>
            <a:endParaRPr lang="en-US" sz="3600" dirty="0">
              <a:solidFill>
                <a:srgbClr val="39B6B5"/>
              </a:solidFill>
            </a:endParaRPr>
          </a:p>
        </p:txBody>
      </p:sp>
      <p:pic>
        <p:nvPicPr>
          <p:cNvPr id="10" name="Picture 9">
            <a:extLst>
              <a:ext uri="{FF2B5EF4-FFF2-40B4-BE49-F238E27FC236}">
                <a16:creationId xmlns:a16="http://schemas.microsoft.com/office/drawing/2014/main" id="{0AB23F69-352F-68DE-B969-82C5AD3818AD}"/>
              </a:ext>
            </a:extLst>
          </p:cNvPr>
          <p:cNvPicPr>
            <a:picLocks noChangeAspect="1"/>
          </p:cNvPicPr>
          <p:nvPr/>
        </p:nvPicPr>
        <p:blipFill>
          <a:blip r:embed="rId2"/>
          <a:stretch>
            <a:fillRect/>
          </a:stretch>
        </p:blipFill>
        <p:spPr>
          <a:xfrm>
            <a:off x="5950361" y="932876"/>
            <a:ext cx="1914792" cy="990738"/>
          </a:xfrm>
          <a:prstGeom prst="rect">
            <a:avLst/>
          </a:prstGeom>
        </p:spPr>
      </p:pic>
      <p:pic>
        <p:nvPicPr>
          <p:cNvPr id="12" name="Picture 11">
            <a:extLst>
              <a:ext uri="{FF2B5EF4-FFF2-40B4-BE49-F238E27FC236}">
                <a16:creationId xmlns:a16="http://schemas.microsoft.com/office/drawing/2014/main" id="{7F90F532-AD10-A309-3575-3CF61DCEED7C}"/>
              </a:ext>
            </a:extLst>
          </p:cNvPr>
          <p:cNvPicPr>
            <a:picLocks noChangeAspect="1"/>
          </p:cNvPicPr>
          <p:nvPr/>
        </p:nvPicPr>
        <p:blipFill>
          <a:blip r:embed="rId3"/>
          <a:stretch>
            <a:fillRect/>
          </a:stretch>
        </p:blipFill>
        <p:spPr>
          <a:xfrm>
            <a:off x="806239" y="3643631"/>
            <a:ext cx="3190875" cy="533400"/>
          </a:xfrm>
          <a:prstGeom prst="rect">
            <a:avLst/>
          </a:prstGeom>
        </p:spPr>
      </p:pic>
      <p:pic>
        <p:nvPicPr>
          <p:cNvPr id="14" name="Picture 13">
            <a:extLst>
              <a:ext uri="{FF2B5EF4-FFF2-40B4-BE49-F238E27FC236}">
                <a16:creationId xmlns:a16="http://schemas.microsoft.com/office/drawing/2014/main" id="{C296F5D6-DE28-4507-40FB-9C8C7CC03346}"/>
              </a:ext>
            </a:extLst>
          </p:cNvPr>
          <p:cNvPicPr>
            <a:picLocks noChangeAspect="1"/>
          </p:cNvPicPr>
          <p:nvPr/>
        </p:nvPicPr>
        <p:blipFill>
          <a:blip r:embed="rId4"/>
          <a:stretch>
            <a:fillRect/>
          </a:stretch>
        </p:blipFill>
        <p:spPr>
          <a:xfrm>
            <a:off x="804423" y="4129180"/>
            <a:ext cx="3105150" cy="533400"/>
          </a:xfrm>
          <a:prstGeom prst="rect">
            <a:avLst/>
          </a:prstGeom>
        </p:spPr>
      </p:pic>
      <p:pic>
        <p:nvPicPr>
          <p:cNvPr id="16" name="Picture 15">
            <a:extLst>
              <a:ext uri="{FF2B5EF4-FFF2-40B4-BE49-F238E27FC236}">
                <a16:creationId xmlns:a16="http://schemas.microsoft.com/office/drawing/2014/main" id="{84F9011E-25FC-B06D-D79E-5AF473A5D856}"/>
              </a:ext>
            </a:extLst>
          </p:cNvPr>
          <p:cNvPicPr>
            <a:picLocks noChangeAspect="1"/>
          </p:cNvPicPr>
          <p:nvPr/>
        </p:nvPicPr>
        <p:blipFill>
          <a:blip r:embed="rId5"/>
          <a:stretch>
            <a:fillRect/>
          </a:stretch>
        </p:blipFill>
        <p:spPr>
          <a:xfrm>
            <a:off x="4903422" y="2709877"/>
            <a:ext cx="4124901" cy="2029108"/>
          </a:xfrm>
          <a:prstGeom prst="rect">
            <a:avLst/>
          </a:prstGeom>
        </p:spPr>
      </p:pic>
      <p:sp>
        <p:nvSpPr>
          <p:cNvPr id="17" name="TextBox 16">
            <a:extLst>
              <a:ext uri="{FF2B5EF4-FFF2-40B4-BE49-F238E27FC236}">
                <a16:creationId xmlns:a16="http://schemas.microsoft.com/office/drawing/2014/main" id="{75186C7E-E90B-52A3-829D-FC61B0939F23}"/>
              </a:ext>
            </a:extLst>
          </p:cNvPr>
          <p:cNvSpPr txBox="1"/>
          <p:nvPr/>
        </p:nvSpPr>
        <p:spPr>
          <a:xfrm>
            <a:off x="1584425" y="3403436"/>
            <a:ext cx="1545146" cy="307777"/>
          </a:xfrm>
          <a:prstGeom prst="rect">
            <a:avLst/>
          </a:prstGeom>
          <a:noFill/>
        </p:spPr>
        <p:txBody>
          <a:bodyPr wrap="square" rtlCol="0">
            <a:spAutoFit/>
          </a:bodyPr>
          <a:lstStyle/>
          <a:p>
            <a:pPr algn="ctr"/>
            <a:r>
              <a:rPr lang="en-US" b="1" dirty="0">
                <a:solidFill>
                  <a:srgbClr val="39B6B5"/>
                </a:solidFill>
                <a:latin typeface="Arial Narrow" panose="020B0606020202030204" pitchFamily="34" charset="0"/>
              </a:rPr>
              <a:t>Accuracy</a:t>
            </a:r>
          </a:p>
        </p:txBody>
      </p:sp>
      <p:sp>
        <p:nvSpPr>
          <p:cNvPr id="18" name="TextBox 17">
            <a:extLst>
              <a:ext uri="{FF2B5EF4-FFF2-40B4-BE49-F238E27FC236}">
                <a16:creationId xmlns:a16="http://schemas.microsoft.com/office/drawing/2014/main" id="{468DA40E-DF8B-5E5E-6FB4-6B530BDF3E80}"/>
              </a:ext>
            </a:extLst>
          </p:cNvPr>
          <p:cNvSpPr txBox="1"/>
          <p:nvPr/>
        </p:nvSpPr>
        <p:spPr>
          <a:xfrm>
            <a:off x="6066590" y="2433623"/>
            <a:ext cx="1798563" cy="307777"/>
          </a:xfrm>
          <a:prstGeom prst="rect">
            <a:avLst/>
          </a:prstGeom>
          <a:noFill/>
        </p:spPr>
        <p:txBody>
          <a:bodyPr wrap="square" rtlCol="0">
            <a:spAutoFit/>
          </a:bodyPr>
          <a:lstStyle/>
          <a:p>
            <a:r>
              <a:rPr lang="en-US" b="1" dirty="0">
                <a:solidFill>
                  <a:srgbClr val="39B6B5"/>
                </a:solidFill>
                <a:latin typeface="Arial Narrow" panose="020B0606020202030204" pitchFamily="34" charset="0"/>
              </a:rPr>
              <a:t>Classification Report </a:t>
            </a:r>
          </a:p>
        </p:txBody>
      </p:sp>
      <p:pic>
        <p:nvPicPr>
          <p:cNvPr id="20" name="Picture 19">
            <a:extLst>
              <a:ext uri="{FF2B5EF4-FFF2-40B4-BE49-F238E27FC236}">
                <a16:creationId xmlns:a16="http://schemas.microsoft.com/office/drawing/2014/main" id="{418735FC-ACD2-59DE-D993-5B68E18D38B0}"/>
              </a:ext>
            </a:extLst>
          </p:cNvPr>
          <p:cNvPicPr>
            <a:picLocks noChangeAspect="1"/>
          </p:cNvPicPr>
          <p:nvPr/>
        </p:nvPicPr>
        <p:blipFill>
          <a:blip r:embed="rId6"/>
          <a:stretch>
            <a:fillRect/>
          </a:stretch>
        </p:blipFill>
        <p:spPr>
          <a:xfrm>
            <a:off x="5950361" y="547605"/>
            <a:ext cx="1676400" cy="390525"/>
          </a:xfrm>
          <a:prstGeom prst="rect">
            <a:avLst/>
          </a:prstGeom>
        </p:spPr>
      </p:pic>
    </p:spTree>
    <p:extLst>
      <p:ext uri="{BB962C8B-B14F-4D97-AF65-F5344CB8AC3E}">
        <p14:creationId xmlns:p14="http://schemas.microsoft.com/office/powerpoint/2010/main" val="3145302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EC047B-68D1-24C1-79AC-E5C509B8DCF1}"/>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Arial" panose="020B0604020202020204" pitchFamily="34" charset="0"/>
                <a:ea typeface="Arial" panose="020B0604020202020204" pitchFamily="34" charset="0"/>
                <a:cs typeface="Arial" panose="020B0604020202020204" pitchFamily="34" charset="0"/>
              </a:rPr>
              <a:t>Machine Learning (Python)</a:t>
            </a:r>
            <a:endParaRPr lang="en-US" sz="3600" dirty="0">
              <a:solidFill>
                <a:srgbClr val="39B6B5"/>
              </a:solidFill>
            </a:endParaRPr>
          </a:p>
        </p:txBody>
      </p:sp>
      <p:sp>
        <p:nvSpPr>
          <p:cNvPr id="5" name="TextBox 4">
            <a:extLst>
              <a:ext uri="{FF2B5EF4-FFF2-40B4-BE49-F238E27FC236}">
                <a16:creationId xmlns:a16="http://schemas.microsoft.com/office/drawing/2014/main" id="{2474A886-1E0A-C66F-0326-D611C08CB417}"/>
              </a:ext>
            </a:extLst>
          </p:cNvPr>
          <p:cNvSpPr txBox="1"/>
          <p:nvPr/>
        </p:nvSpPr>
        <p:spPr>
          <a:xfrm>
            <a:off x="126694" y="567717"/>
            <a:ext cx="4572000" cy="2462213"/>
          </a:xfrm>
          <a:prstGeom prst="rect">
            <a:avLst/>
          </a:prstGeom>
          <a:noFill/>
        </p:spPr>
        <p:txBody>
          <a:bodyPr wrap="square">
            <a:spAutoFit/>
          </a:bodyPr>
          <a:lstStyle/>
          <a:p>
            <a:pPr algn="l"/>
            <a:r>
              <a:rPr lang="en-US" b="1" i="0" dirty="0">
                <a:solidFill>
                  <a:srgbClr val="39B6B5"/>
                </a:solidFill>
                <a:effectLst/>
                <a:highlight>
                  <a:srgbClr val="FFFFFF"/>
                </a:highlight>
                <a:latin typeface="Arial Narrow" panose="020B0606020202030204" pitchFamily="34" charset="0"/>
              </a:rPr>
              <a:t>K-Nearest Neighbors (KNN) </a:t>
            </a:r>
            <a:r>
              <a:rPr lang="en-US" b="1" dirty="0">
                <a:solidFill>
                  <a:srgbClr val="39B6B5"/>
                </a:solidFill>
                <a:highlight>
                  <a:srgbClr val="FFFFFF"/>
                </a:highlight>
                <a:latin typeface="Arial Narrow" panose="020B0606020202030204" pitchFamily="34" charset="0"/>
              </a:rPr>
              <a:t>M</a:t>
            </a:r>
            <a:r>
              <a:rPr lang="en-US" b="1" i="0" dirty="0">
                <a:solidFill>
                  <a:srgbClr val="39B6B5"/>
                </a:solidFill>
                <a:effectLst/>
                <a:highlight>
                  <a:srgbClr val="FFFFFF"/>
                </a:highlight>
                <a:latin typeface="Arial Narrow" panose="020B0606020202030204" pitchFamily="34" charset="0"/>
              </a:rPr>
              <a:t>odel</a:t>
            </a:r>
            <a:r>
              <a:rPr lang="en-US" i="0" dirty="0">
                <a:solidFill>
                  <a:schemeClr val="tx1"/>
                </a:solidFill>
                <a:effectLst/>
                <a:highlight>
                  <a:srgbClr val="FFFFFF"/>
                </a:highlight>
                <a:latin typeface="Arial Narrow" panose="020B0606020202030204" pitchFamily="34" charset="0"/>
              </a:rPr>
              <a:t>: </a:t>
            </a:r>
          </a:p>
          <a:p>
            <a:pPr marL="285750" indent="-285750" algn="l">
              <a:buFont typeface="Arial" panose="020B0604020202020204" pitchFamily="34" charset="0"/>
              <a:buChar char="•"/>
            </a:pPr>
            <a:r>
              <a:rPr lang="en-US" i="0" dirty="0">
                <a:solidFill>
                  <a:schemeClr val="tx1"/>
                </a:solidFill>
                <a:effectLst/>
                <a:highlight>
                  <a:srgbClr val="FFFFFF"/>
                </a:highlight>
                <a:latin typeface="Arial Narrow" panose="020B0606020202030204" pitchFamily="34" charset="0"/>
              </a:rPr>
              <a:t>We initialize the KNN model with </a:t>
            </a:r>
            <a:r>
              <a:rPr lang="en-US" i="0" dirty="0" err="1">
                <a:solidFill>
                  <a:schemeClr val="tx1"/>
                </a:solidFill>
                <a:effectLst/>
                <a:highlight>
                  <a:srgbClr val="FFFFFF"/>
                </a:highlight>
                <a:latin typeface="Arial Narrow" panose="020B0606020202030204" pitchFamily="34" charset="0"/>
              </a:rPr>
              <a:t>KNeighborsClassifier</a:t>
            </a:r>
            <a:r>
              <a:rPr lang="en-US" i="0" dirty="0">
                <a:solidFill>
                  <a:schemeClr val="tx1"/>
                </a:solidFill>
                <a:effectLst/>
                <a:highlight>
                  <a:srgbClr val="FFFFFF"/>
                </a:highlight>
                <a:latin typeface="Arial Narrow" panose="020B0606020202030204" pitchFamily="34" charset="0"/>
              </a:rPr>
              <a:t>() constructor. </a:t>
            </a:r>
            <a:r>
              <a:rPr lang="en-US" i="0" dirty="0" err="1">
                <a:solidFill>
                  <a:schemeClr val="tx1"/>
                </a:solidFill>
                <a:effectLst/>
                <a:highlight>
                  <a:srgbClr val="FFFFFF"/>
                </a:highlight>
                <a:latin typeface="Arial Narrow" panose="020B0606020202030204" pitchFamily="34" charset="0"/>
              </a:rPr>
              <a:t>n_neighbors</a:t>
            </a:r>
            <a:r>
              <a:rPr lang="en-US" i="0" dirty="0">
                <a:solidFill>
                  <a:schemeClr val="tx1"/>
                </a:solidFill>
                <a:effectLst/>
                <a:highlight>
                  <a:srgbClr val="FFFFFF"/>
                </a:highlight>
                <a:latin typeface="Arial Narrow" panose="020B0606020202030204" pitchFamily="34" charset="0"/>
              </a:rPr>
              <a:t> specifies the number of neighbors to consider.</a:t>
            </a:r>
          </a:p>
          <a:p>
            <a:pPr marL="285750" indent="-285750" algn="l">
              <a:buFont typeface="Arial" panose="020B0604020202020204" pitchFamily="34" charset="0"/>
              <a:buChar char="•"/>
            </a:pPr>
            <a:r>
              <a:rPr lang="en-US" i="0" dirty="0">
                <a:solidFill>
                  <a:schemeClr val="tx1"/>
                </a:solidFill>
                <a:effectLst/>
                <a:highlight>
                  <a:srgbClr val="FFFFFF"/>
                </a:highlight>
                <a:latin typeface="Arial Narrow" panose="020B0606020202030204" pitchFamily="34" charset="0"/>
              </a:rPr>
              <a:t>We train the KNN model using the fit() method on the training data.</a:t>
            </a:r>
          </a:p>
          <a:p>
            <a:pPr marL="285750" indent="-285750" algn="l">
              <a:buFont typeface="Arial" panose="020B0604020202020204" pitchFamily="34" charset="0"/>
              <a:buChar char="•"/>
            </a:pPr>
            <a:r>
              <a:rPr lang="en-US" i="0" dirty="0">
                <a:solidFill>
                  <a:schemeClr val="tx1"/>
                </a:solidFill>
                <a:effectLst/>
                <a:highlight>
                  <a:srgbClr val="FFFFFF"/>
                </a:highlight>
                <a:latin typeface="Arial Narrow" panose="020B0606020202030204" pitchFamily="34" charset="0"/>
              </a:rPr>
              <a:t>Making Predictions: We use the trained model to make predictions on the test set using the predict() method.</a:t>
            </a:r>
          </a:p>
          <a:p>
            <a:pPr marL="285750" indent="-285750" algn="l">
              <a:buFont typeface="Arial" panose="020B0604020202020204" pitchFamily="34" charset="0"/>
              <a:buChar char="•"/>
            </a:pPr>
            <a:r>
              <a:rPr lang="en-US" i="0" dirty="0">
                <a:solidFill>
                  <a:schemeClr val="tx1"/>
                </a:solidFill>
                <a:effectLst/>
                <a:highlight>
                  <a:srgbClr val="FFFFFF"/>
                </a:highlight>
                <a:latin typeface="Arial Narrow" panose="020B0606020202030204" pitchFamily="34" charset="0"/>
              </a:rPr>
              <a:t>Model Evaluation: We calculate the accuracy of the model by comparing the predicted labels with the actual labels in the test set using the </a:t>
            </a:r>
            <a:r>
              <a:rPr lang="en-US" i="0" dirty="0" err="1">
                <a:solidFill>
                  <a:schemeClr val="tx1"/>
                </a:solidFill>
                <a:effectLst/>
                <a:highlight>
                  <a:srgbClr val="FFFFFF"/>
                </a:highlight>
                <a:latin typeface="Arial Narrow" panose="020B0606020202030204" pitchFamily="34" charset="0"/>
              </a:rPr>
              <a:t>accuracy_score</a:t>
            </a:r>
            <a:r>
              <a:rPr lang="en-US" i="0" dirty="0">
                <a:solidFill>
                  <a:schemeClr val="tx1"/>
                </a:solidFill>
                <a:effectLst/>
                <a:highlight>
                  <a:srgbClr val="FFFFFF"/>
                </a:highlight>
                <a:latin typeface="Arial Narrow" panose="020B0606020202030204" pitchFamily="34" charset="0"/>
              </a:rPr>
              <a:t>()</a:t>
            </a:r>
          </a:p>
        </p:txBody>
      </p:sp>
      <p:pic>
        <p:nvPicPr>
          <p:cNvPr id="9" name="Picture 8">
            <a:extLst>
              <a:ext uri="{FF2B5EF4-FFF2-40B4-BE49-F238E27FC236}">
                <a16:creationId xmlns:a16="http://schemas.microsoft.com/office/drawing/2014/main" id="{2BE5A12F-3FF2-64BD-3C4A-7989EB353216}"/>
              </a:ext>
            </a:extLst>
          </p:cNvPr>
          <p:cNvPicPr>
            <a:picLocks noChangeAspect="1"/>
          </p:cNvPicPr>
          <p:nvPr/>
        </p:nvPicPr>
        <p:blipFill>
          <a:blip r:embed="rId2"/>
          <a:stretch>
            <a:fillRect/>
          </a:stretch>
        </p:blipFill>
        <p:spPr>
          <a:xfrm>
            <a:off x="6049138" y="470804"/>
            <a:ext cx="2715004" cy="962159"/>
          </a:xfrm>
          <a:prstGeom prst="rect">
            <a:avLst/>
          </a:prstGeom>
        </p:spPr>
      </p:pic>
      <p:pic>
        <p:nvPicPr>
          <p:cNvPr id="11" name="Picture 10">
            <a:extLst>
              <a:ext uri="{FF2B5EF4-FFF2-40B4-BE49-F238E27FC236}">
                <a16:creationId xmlns:a16="http://schemas.microsoft.com/office/drawing/2014/main" id="{2B3B84F1-7926-D2D6-82AA-B30D351C539E}"/>
              </a:ext>
            </a:extLst>
          </p:cNvPr>
          <p:cNvPicPr>
            <a:picLocks noChangeAspect="1"/>
          </p:cNvPicPr>
          <p:nvPr/>
        </p:nvPicPr>
        <p:blipFill>
          <a:blip r:embed="rId3"/>
          <a:stretch>
            <a:fillRect/>
          </a:stretch>
        </p:blipFill>
        <p:spPr>
          <a:xfrm>
            <a:off x="5844322" y="2000170"/>
            <a:ext cx="3124636" cy="1143160"/>
          </a:xfrm>
          <a:prstGeom prst="rect">
            <a:avLst/>
          </a:prstGeom>
        </p:spPr>
      </p:pic>
      <p:pic>
        <p:nvPicPr>
          <p:cNvPr id="13" name="Picture 12">
            <a:extLst>
              <a:ext uri="{FF2B5EF4-FFF2-40B4-BE49-F238E27FC236}">
                <a16:creationId xmlns:a16="http://schemas.microsoft.com/office/drawing/2014/main" id="{361DA4A2-8DF4-1CB7-D82A-E8794926B0D3}"/>
              </a:ext>
            </a:extLst>
          </p:cNvPr>
          <p:cNvPicPr>
            <a:picLocks noChangeAspect="1"/>
          </p:cNvPicPr>
          <p:nvPr/>
        </p:nvPicPr>
        <p:blipFill>
          <a:blip r:embed="rId4"/>
          <a:stretch>
            <a:fillRect/>
          </a:stretch>
        </p:blipFill>
        <p:spPr>
          <a:xfrm>
            <a:off x="1922258" y="3628814"/>
            <a:ext cx="3801005" cy="1514686"/>
          </a:xfrm>
          <a:prstGeom prst="rect">
            <a:avLst/>
          </a:prstGeom>
        </p:spPr>
      </p:pic>
      <p:sp>
        <p:nvSpPr>
          <p:cNvPr id="14" name="TextBox 13">
            <a:extLst>
              <a:ext uri="{FF2B5EF4-FFF2-40B4-BE49-F238E27FC236}">
                <a16:creationId xmlns:a16="http://schemas.microsoft.com/office/drawing/2014/main" id="{8EF6B4A6-AC72-E35B-1947-DE22A3B864A4}"/>
              </a:ext>
            </a:extLst>
          </p:cNvPr>
          <p:cNvSpPr txBox="1"/>
          <p:nvPr/>
        </p:nvSpPr>
        <p:spPr>
          <a:xfrm>
            <a:off x="3178060" y="3321037"/>
            <a:ext cx="2205990" cy="307777"/>
          </a:xfrm>
          <a:prstGeom prst="rect">
            <a:avLst/>
          </a:prstGeom>
          <a:noFill/>
        </p:spPr>
        <p:txBody>
          <a:bodyPr wrap="square" rtlCol="0">
            <a:spAutoFit/>
          </a:bodyPr>
          <a:lstStyle/>
          <a:p>
            <a:r>
              <a:rPr lang="en-US" b="1" dirty="0">
                <a:solidFill>
                  <a:srgbClr val="39B6B5"/>
                </a:solidFill>
              </a:rPr>
              <a:t>Classification Report</a:t>
            </a:r>
          </a:p>
        </p:txBody>
      </p:sp>
      <p:sp>
        <p:nvSpPr>
          <p:cNvPr id="22" name="TextBox 21">
            <a:extLst>
              <a:ext uri="{FF2B5EF4-FFF2-40B4-BE49-F238E27FC236}">
                <a16:creationId xmlns:a16="http://schemas.microsoft.com/office/drawing/2014/main" id="{3B23BB9D-93E6-1ACB-6AC7-7C25A7ABF590}"/>
              </a:ext>
            </a:extLst>
          </p:cNvPr>
          <p:cNvSpPr txBox="1"/>
          <p:nvPr/>
        </p:nvSpPr>
        <p:spPr>
          <a:xfrm>
            <a:off x="6634067" y="1692393"/>
            <a:ext cx="1545146" cy="307777"/>
          </a:xfrm>
          <a:prstGeom prst="rect">
            <a:avLst/>
          </a:prstGeom>
          <a:noFill/>
        </p:spPr>
        <p:txBody>
          <a:bodyPr wrap="square" rtlCol="0">
            <a:spAutoFit/>
          </a:bodyPr>
          <a:lstStyle/>
          <a:p>
            <a:pPr algn="ctr"/>
            <a:r>
              <a:rPr lang="en-US" b="1" dirty="0">
                <a:solidFill>
                  <a:srgbClr val="39B6B5"/>
                </a:solidFill>
                <a:latin typeface="Arial Narrow" panose="020B0606020202030204" pitchFamily="34" charset="0"/>
              </a:rPr>
              <a:t>Accuracy</a:t>
            </a:r>
          </a:p>
        </p:txBody>
      </p:sp>
      <p:sp>
        <p:nvSpPr>
          <p:cNvPr id="23" name="TextBox 22">
            <a:extLst>
              <a:ext uri="{FF2B5EF4-FFF2-40B4-BE49-F238E27FC236}">
                <a16:creationId xmlns:a16="http://schemas.microsoft.com/office/drawing/2014/main" id="{3BD8B13E-7176-F7A5-D548-B51120E9C0EB}"/>
              </a:ext>
            </a:extLst>
          </p:cNvPr>
          <p:cNvSpPr txBox="1"/>
          <p:nvPr/>
        </p:nvSpPr>
        <p:spPr>
          <a:xfrm>
            <a:off x="6567421" y="149804"/>
            <a:ext cx="1678438" cy="307777"/>
          </a:xfrm>
          <a:prstGeom prst="rect">
            <a:avLst/>
          </a:prstGeom>
          <a:noFill/>
        </p:spPr>
        <p:txBody>
          <a:bodyPr wrap="square">
            <a:spAutoFit/>
          </a:bodyPr>
          <a:lstStyle/>
          <a:p>
            <a:pPr algn="ctr"/>
            <a:r>
              <a:rPr lang="en-US" b="1" dirty="0">
                <a:solidFill>
                  <a:srgbClr val="39B6B5"/>
                </a:solidFill>
                <a:latin typeface="Arial Narrow" panose="020B0606020202030204" pitchFamily="34" charset="0"/>
              </a:rPr>
              <a:t>Model Training</a:t>
            </a:r>
          </a:p>
        </p:txBody>
      </p:sp>
    </p:spTree>
    <p:extLst>
      <p:ext uri="{BB962C8B-B14F-4D97-AF65-F5344CB8AC3E}">
        <p14:creationId xmlns:p14="http://schemas.microsoft.com/office/powerpoint/2010/main" val="2579696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B7BA54-F9D1-D06E-A796-49CEDE0E1014}"/>
              </a:ext>
            </a:extLst>
          </p:cNvPr>
          <p:cNvSpPr txBox="1"/>
          <p:nvPr/>
        </p:nvSpPr>
        <p:spPr>
          <a:xfrm>
            <a:off x="110169" y="470804"/>
            <a:ext cx="4572000" cy="246221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i="0" dirty="0">
                <a:solidFill>
                  <a:srgbClr val="39B6B5"/>
                </a:solidFill>
                <a:effectLst/>
                <a:highlight>
                  <a:srgbClr val="FFFFFF"/>
                </a:highlight>
                <a:latin typeface="-apple-system"/>
              </a:rPr>
              <a:t>Naive Bayes Model: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tx1"/>
                </a:solidFill>
                <a:latin typeface="Arial Narrow" panose="020B0606020202030204" pitchFamily="34" charset="0"/>
              </a:rPr>
              <a:t>We train the Naive Bayes model using the fit() method on the training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tx1"/>
                </a:solidFill>
                <a:latin typeface="Arial Narrow" panose="020B0606020202030204" pitchFamily="34" charset="0"/>
              </a:rPr>
              <a:t>We use the trained model to make predictions on the test set using the predict() method.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tx1"/>
                </a:solidFill>
                <a:latin typeface="Arial Narrow" panose="020B0606020202030204" pitchFamily="34" charset="0"/>
              </a:rPr>
              <a:t>We calculate the accuracy of the model by comparing the predicted labels with the actual labels in the test set using the </a:t>
            </a:r>
            <a:r>
              <a:rPr lang="en-US" altLang="en-US" dirty="0" err="1">
                <a:solidFill>
                  <a:schemeClr val="tx1"/>
                </a:solidFill>
                <a:latin typeface="Arial Narrow" panose="020B0606020202030204" pitchFamily="34" charset="0"/>
              </a:rPr>
              <a:t>accuracy_score</a:t>
            </a:r>
            <a:r>
              <a:rPr lang="en-US" altLang="en-US" dirty="0">
                <a:solidFill>
                  <a:schemeClr val="tx1"/>
                </a:solidFill>
                <a:latin typeface="Arial Narrow" panose="020B0606020202030204" pitchFamily="34" charset="0"/>
              </a:rPr>
              <a:t>() function. We also generate a classification report using </a:t>
            </a:r>
            <a:r>
              <a:rPr lang="en-US" altLang="en-US" dirty="0" err="1">
                <a:solidFill>
                  <a:schemeClr val="tx1"/>
                </a:solidFill>
                <a:latin typeface="Arial Narrow" panose="020B0606020202030204" pitchFamily="34" charset="0"/>
              </a:rPr>
              <a:t>classification_report</a:t>
            </a:r>
            <a:r>
              <a:rPr lang="en-US" altLang="en-US" dirty="0">
                <a:solidFill>
                  <a:schemeClr val="tx1"/>
                </a:solidFill>
                <a:latin typeface="Arial Narrow" panose="020B0606020202030204" pitchFamily="34" charset="0"/>
              </a:rPr>
              <a:t>() to get more detailed metrics like precision, recall, and F1-score.</a:t>
            </a:r>
          </a:p>
          <a:p>
            <a:pPr algn="l"/>
            <a:r>
              <a:rPr lang="en-US" b="1" i="0" dirty="0">
                <a:solidFill>
                  <a:srgbClr val="39B6B5"/>
                </a:solidFill>
                <a:effectLst/>
                <a:highlight>
                  <a:srgbClr val="FFFFFF"/>
                </a:highlight>
                <a:latin typeface="-apple-system"/>
              </a:rPr>
              <a:t> </a:t>
            </a:r>
          </a:p>
        </p:txBody>
      </p:sp>
      <p:sp>
        <p:nvSpPr>
          <p:cNvPr id="5" name="Title 1">
            <a:extLst>
              <a:ext uri="{FF2B5EF4-FFF2-40B4-BE49-F238E27FC236}">
                <a16:creationId xmlns:a16="http://schemas.microsoft.com/office/drawing/2014/main" id="{5CBE496D-F6C1-CC97-B01A-B4FDDF423CFA}"/>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Arial" panose="020B0604020202020204" pitchFamily="34" charset="0"/>
                <a:ea typeface="Arial" panose="020B0604020202020204" pitchFamily="34" charset="0"/>
                <a:cs typeface="Arial" panose="020B0604020202020204" pitchFamily="34" charset="0"/>
              </a:rPr>
              <a:t>Machine Learning (Python)</a:t>
            </a:r>
            <a:endParaRPr lang="en-US" sz="3600" dirty="0">
              <a:solidFill>
                <a:srgbClr val="39B6B5"/>
              </a:solidFill>
            </a:endParaRPr>
          </a:p>
        </p:txBody>
      </p:sp>
      <p:sp>
        <p:nvSpPr>
          <p:cNvPr id="11" name="TextBox 10">
            <a:extLst>
              <a:ext uri="{FF2B5EF4-FFF2-40B4-BE49-F238E27FC236}">
                <a16:creationId xmlns:a16="http://schemas.microsoft.com/office/drawing/2014/main" id="{02B19C4F-AB6F-BE5D-03C9-5103F8BA2F42}"/>
              </a:ext>
            </a:extLst>
          </p:cNvPr>
          <p:cNvSpPr txBox="1"/>
          <p:nvPr/>
        </p:nvSpPr>
        <p:spPr>
          <a:xfrm>
            <a:off x="6566545" y="149804"/>
            <a:ext cx="1545146" cy="307777"/>
          </a:xfrm>
          <a:prstGeom prst="rect">
            <a:avLst/>
          </a:prstGeom>
          <a:noFill/>
        </p:spPr>
        <p:txBody>
          <a:bodyPr wrap="square" rtlCol="0">
            <a:spAutoFit/>
          </a:bodyPr>
          <a:lstStyle/>
          <a:p>
            <a:r>
              <a:rPr lang="en-US" b="1" dirty="0">
                <a:solidFill>
                  <a:srgbClr val="39B6B5"/>
                </a:solidFill>
                <a:latin typeface="Arial Narrow" panose="020B0606020202030204" pitchFamily="34" charset="0"/>
              </a:rPr>
              <a:t>Confusion Matrix</a:t>
            </a:r>
          </a:p>
        </p:txBody>
      </p:sp>
      <p:pic>
        <p:nvPicPr>
          <p:cNvPr id="13" name="Picture 12">
            <a:extLst>
              <a:ext uri="{FF2B5EF4-FFF2-40B4-BE49-F238E27FC236}">
                <a16:creationId xmlns:a16="http://schemas.microsoft.com/office/drawing/2014/main" id="{B889691B-75A2-D79D-7B81-2D73E6BC0DC8}"/>
              </a:ext>
            </a:extLst>
          </p:cNvPr>
          <p:cNvPicPr>
            <a:picLocks noChangeAspect="1"/>
          </p:cNvPicPr>
          <p:nvPr/>
        </p:nvPicPr>
        <p:blipFill>
          <a:blip r:embed="rId2"/>
          <a:stretch>
            <a:fillRect/>
          </a:stretch>
        </p:blipFill>
        <p:spPr>
          <a:xfrm>
            <a:off x="5917737" y="464540"/>
            <a:ext cx="3116094" cy="2344270"/>
          </a:xfrm>
          <a:prstGeom prst="rect">
            <a:avLst/>
          </a:prstGeom>
        </p:spPr>
      </p:pic>
      <p:pic>
        <p:nvPicPr>
          <p:cNvPr id="15" name="Picture 14">
            <a:extLst>
              <a:ext uri="{FF2B5EF4-FFF2-40B4-BE49-F238E27FC236}">
                <a16:creationId xmlns:a16="http://schemas.microsoft.com/office/drawing/2014/main" id="{DB507100-E26D-7F41-C59A-4CC1186B7FEB}"/>
              </a:ext>
            </a:extLst>
          </p:cNvPr>
          <p:cNvPicPr>
            <a:picLocks noChangeAspect="1"/>
          </p:cNvPicPr>
          <p:nvPr/>
        </p:nvPicPr>
        <p:blipFill>
          <a:blip r:embed="rId3"/>
          <a:stretch>
            <a:fillRect/>
          </a:stretch>
        </p:blipFill>
        <p:spPr>
          <a:xfrm>
            <a:off x="757321" y="3254017"/>
            <a:ext cx="3924848" cy="1428949"/>
          </a:xfrm>
          <a:prstGeom prst="rect">
            <a:avLst/>
          </a:prstGeom>
        </p:spPr>
      </p:pic>
      <p:sp>
        <p:nvSpPr>
          <p:cNvPr id="16" name="TextBox 15">
            <a:extLst>
              <a:ext uri="{FF2B5EF4-FFF2-40B4-BE49-F238E27FC236}">
                <a16:creationId xmlns:a16="http://schemas.microsoft.com/office/drawing/2014/main" id="{271D4106-D1BA-4A98-4249-D59118591FCC}"/>
              </a:ext>
            </a:extLst>
          </p:cNvPr>
          <p:cNvSpPr txBox="1"/>
          <p:nvPr/>
        </p:nvSpPr>
        <p:spPr>
          <a:xfrm>
            <a:off x="1820463" y="2906390"/>
            <a:ext cx="1798563" cy="307777"/>
          </a:xfrm>
          <a:prstGeom prst="rect">
            <a:avLst/>
          </a:prstGeom>
          <a:noFill/>
        </p:spPr>
        <p:txBody>
          <a:bodyPr wrap="square" rtlCol="0">
            <a:spAutoFit/>
          </a:bodyPr>
          <a:lstStyle/>
          <a:p>
            <a:r>
              <a:rPr lang="en-US" b="1" dirty="0">
                <a:solidFill>
                  <a:srgbClr val="39B6B5"/>
                </a:solidFill>
                <a:latin typeface="Arial Narrow" panose="020B0606020202030204" pitchFamily="34" charset="0"/>
              </a:rPr>
              <a:t>Classification Report </a:t>
            </a:r>
          </a:p>
        </p:txBody>
      </p:sp>
      <p:pic>
        <p:nvPicPr>
          <p:cNvPr id="18" name="Picture 17">
            <a:extLst>
              <a:ext uri="{FF2B5EF4-FFF2-40B4-BE49-F238E27FC236}">
                <a16:creationId xmlns:a16="http://schemas.microsoft.com/office/drawing/2014/main" id="{28F0EDEB-DB19-63B6-6AF8-4F34B8207B9C}"/>
              </a:ext>
            </a:extLst>
          </p:cNvPr>
          <p:cNvPicPr>
            <a:picLocks noChangeAspect="1"/>
          </p:cNvPicPr>
          <p:nvPr/>
        </p:nvPicPr>
        <p:blipFill>
          <a:blip r:embed="rId4"/>
          <a:stretch>
            <a:fillRect/>
          </a:stretch>
        </p:blipFill>
        <p:spPr>
          <a:xfrm>
            <a:off x="4882780" y="3728411"/>
            <a:ext cx="4261220" cy="1124107"/>
          </a:xfrm>
          <a:prstGeom prst="rect">
            <a:avLst/>
          </a:prstGeom>
        </p:spPr>
      </p:pic>
      <p:sp>
        <p:nvSpPr>
          <p:cNvPr id="19" name="TextBox 18">
            <a:extLst>
              <a:ext uri="{FF2B5EF4-FFF2-40B4-BE49-F238E27FC236}">
                <a16:creationId xmlns:a16="http://schemas.microsoft.com/office/drawing/2014/main" id="{EC13724C-1596-9AA6-A94D-84F8360E24D3}"/>
              </a:ext>
            </a:extLst>
          </p:cNvPr>
          <p:cNvSpPr txBox="1"/>
          <p:nvPr/>
        </p:nvSpPr>
        <p:spPr>
          <a:xfrm>
            <a:off x="6240817" y="3420634"/>
            <a:ext cx="1545146" cy="307777"/>
          </a:xfrm>
          <a:prstGeom prst="rect">
            <a:avLst/>
          </a:prstGeom>
          <a:noFill/>
        </p:spPr>
        <p:txBody>
          <a:bodyPr wrap="square" rtlCol="0">
            <a:spAutoFit/>
          </a:bodyPr>
          <a:lstStyle/>
          <a:p>
            <a:pPr algn="ctr"/>
            <a:r>
              <a:rPr lang="en-US" b="1" dirty="0">
                <a:solidFill>
                  <a:srgbClr val="39B6B5"/>
                </a:solidFill>
                <a:latin typeface="Arial Narrow" panose="020B0606020202030204" pitchFamily="34" charset="0"/>
              </a:rPr>
              <a:t>Accuracy</a:t>
            </a:r>
          </a:p>
        </p:txBody>
      </p:sp>
    </p:spTree>
    <p:extLst>
      <p:ext uri="{BB962C8B-B14F-4D97-AF65-F5344CB8AC3E}">
        <p14:creationId xmlns:p14="http://schemas.microsoft.com/office/powerpoint/2010/main" val="2138169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C15239-7461-D3D8-8CB1-CC262B45C6CC}"/>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Arial" panose="020B0604020202020204" pitchFamily="34" charset="0"/>
                <a:ea typeface="Arial" panose="020B0604020202020204" pitchFamily="34" charset="0"/>
                <a:cs typeface="Arial" panose="020B0604020202020204" pitchFamily="34" charset="0"/>
              </a:rPr>
              <a:t>Machine Learning (Python)</a:t>
            </a:r>
            <a:endParaRPr lang="en-US" sz="3600" dirty="0">
              <a:solidFill>
                <a:srgbClr val="39B6B5"/>
              </a:solidFill>
            </a:endParaRPr>
          </a:p>
        </p:txBody>
      </p:sp>
      <p:pic>
        <p:nvPicPr>
          <p:cNvPr id="5" name="Picture 4">
            <a:extLst>
              <a:ext uri="{FF2B5EF4-FFF2-40B4-BE49-F238E27FC236}">
                <a16:creationId xmlns:a16="http://schemas.microsoft.com/office/drawing/2014/main" id="{20CD3A34-9D08-E330-C0D7-081FF73C6359}"/>
              </a:ext>
            </a:extLst>
          </p:cNvPr>
          <p:cNvPicPr>
            <a:picLocks noChangeAspect="1"/>
          </p:cNvPicPr>
          <p:nvPr/>
        </p:nvPicPr>
        <p:blipFill>
          <a:blip r:embed="rId2"/>
          <a:stretch>
            <a:fillRect/>
          </a:stretch>
        </p:blipFill>
        <p:spPr>
          <a:xfrm>
            <a:off x="385178" y="954850"/>
            <a:ext cx="8373644" cy="3610479"/>
          </a:xfrm>
          <a:prstGeom prst="rect">
            <a:avLst/>
          </a:prstGeom>
        </p:spPr>
      </p:pic>
      <p:sp>
        <p:nvSpPr>
          <p:cNvPr id="9" name="TextBox 8">
            <a:extLst>
              <a:ext uri="{FF2B5EF4-FFF2-40B4-BE49-F238E27FC236}">
                <a16:creationId xmlns:a16="http://schemas.microsoft.com/office/drawing/2014/main" id="{F5E8DAEB-C8EF-880A-92DC-FCFA8442E658}"/>
              </a:ext>
            </a:extLst>
          </p:cNvPr>
          <p:cNvSpPr txBox="1"/>
          <p:nvPr/>
        </p:nvSpPr>
        <p:spPr>
          <a:xfrm>
            <a:off x="2374135" y="591991"/>
            <a:ext cx="4572000" cy="307777"/>
          </a:xfrm>
          <a:prstGeom prst="rect">
            <a:avLst/>
          </a:prstGeom>
          <a:noFill/>
        </p:spPr>
        <p:txBody>
          <a:bodyPr wrap="square">
            <a:spAutoFit/>
          </a:bodyPr>
          <a:lstStyle/>
          <a:p>
            <a:pPr algn="ctr"/>
            <a:r>
              <a:rPr lang="en-US" b="1" dirty="0">
                <a:solidFill>
                  <a:srgbClr val="39B6B5"/>
                </a:solidFill>
              </a:rPr>
              <a:t>Accuracy Comparison for Different Models</a:t>
            </a:r>
          </a:p>
        </p:txBody>
      </p:sp>
      <p:sp>
        <p:nvSpPr>
          <p:cNvPr id="10" name="TextBox 9">
            <a:extLst>
              <a:ext uri="{FF2B5EF4-FFF2-40B4-BE49-F238E27FC236}">
                <a16:creationId xmlns:a16="http://schemas.microsoft.com/office/drawing/2014/main" id="{309C009A-D287-5DB0-9553-5EF6EC2CDF84}"/>
              </a:ext>
            </a:extLst>
          </p:cNvPr>
          <p:cNvSpPr txBox="1"/>
          <p:nvPr/>
        </p:nvSpPr>
        <p:spPr>
          <a:xfrm>
            <a:off x="523301" y="4565329"/>
            <a:ext cx="8273667"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Narrow" panose="020B0606020202030204" pitchFamily="34" charset="0"/>
              </a:rPr>
              <a:t>Right here we have created a bar graph for comparison purpose. As we can see in KNN, Decision Tree and Random Forest models having same accuracy but Logistic regression and Naïve Bayes having lowest accuracy in our models.</a:t>
            </a:r>
          </a:p>
        </p:txBody>
      </p:sp>
    </p:spTree>
    <p:extLst>
      <p:ext uri="{BB962C8B-B14F-4D97-AF65-F5344CB8AC3E}">
        <p14:creationId xmlns:p14="http://schemas.microsoft.com/office/powerpoint/2010/main" val="1734723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4"/>
          <p:cNvSpPr txBox="1">
            <a:spLocks noGrp="1"/>
          </p:cNvSpPr>
          <p:nvPr>
            <p:ph type="title"/>
          </p:nvPr>
        </p:nvSpPr>
        <p:spPr>
          <a:xfrm>
            <a:off x="1973384" y="291927"/>
            <a:ext cx="5197232"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E-Commerce RETAIL DATA ANALYSIS </a:t>
            </a:r>
            <a:endParaRPr dirty="0"/>
          </a:p>
        </p:txBody>
      </p:sp>
      <p:sp>
        <p:nvSpPr>
          <p:cNvPr id="486" name="Google Shape;486;p24"/>
          <p:cNvSpPr/>
          <p:nvPr/>
        </p:nvSpPr>
        <p:spPr>
          <a:xfrm>
            <a:off x="44068" y="1170866"/>
            <a:ext cx="2222593" cy="1267066"/>
          </a:xfrm>
          <a:custGeom>
            <a:avLst/>
            <a:gdLst/>
            <a:ahLst/>
            <a:cxnLst/>
            <a:rect l="l" t="t" r="r" b="b"/>
            <a:pathLst>
              <a:path w="32311" h="18420" extrusionOk="0">
                <a:moveTo>
                  <a:pt x="0" y="0"/>
                </a:moveTo>
                <a:lnTo>
                  <a:pt x="7964" y="9210"/>
                </a:lnTo>
                <a:lnTo>
                  <a:pt x="0" y="18420"/>
                </a:lnTo>
                <a:lnTo>
                  <a:pt x="24347" y="18420"/>
                </a:lnTo>
                <a:lnTo>
                  <a:pt x="32311" y="9210"/>
                </a:lnTo>
                <a:lnTo>
                  <a:pt x="24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24"/>
          <p:cNvSpPr/>
          <p:nvPr/>
        </p:nvSpPr>
        <p:spPr>
          <a:xfrm>
            <a:off x="1243503" y="2448467"/>
            <a:ext cx="69" cy="499810"/>
          </a:xfrm>
          <a:custGeom>
            <a:avLst/>
            <a:gdLst/>
            <a:ahLst/>
            <a:cxnLst/>
            <a:rect l="l" t="t" r="r" b="b"/>
            <a:pathLst>
              <a:path w="1" h="7266" fill="none" extrusionOk="0">
                <a:moveTo>
                  <a:pt x="0" y="1"/>
                </a:moveTo>
                <a:lnTo>
                  <a:pt x="0" y="7265"/>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txBox="1"/>
          <p:nvPr/>
        </p:nvSpPr>
        <p:spPr>
          <a:xfrm>
            <a:off x="376953" y="3391126"/>
            <a:ext cx="1733100" cy="175237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b="0" i="0" dirty="0">
                <a:solidFill>
                  <a:srgbClr val="0D0D0D"/>
                </a:solidFill>
                <a:effectLst/>
                <a:highlight>
                  <a:srgbClr val="FFFFFF"/>
                </a:highlight>
                <a:latin typeface="Söhne"/>
              </a:rPr>
              <a:t>Ensure data integrity by collecting sales data from various sources (e.g., Kaggle, CSV files)</a:t>
            </a:r>
            <a:endParaRPr dirty="0">
              <a:solidFill>
                <a:srgbClr val="000000"/>
              </a:solidFill>
              <a:latin typeface="Roboto"/>
              <a:ea typeface="Roboto"/>
              <a:cs typeface="Roboto"/>
              <a:sym typeface="Roboto"/>
            </a:endParaRPr>
          </a:p>
        </p:txBody>
      </p:sp>
      <p:sp>
        <p:nvSpPr>
          <p:cNvPr id="489" name="Google Shape;489;p24"/>
          <p:cNvSpPr txBox="1"/>
          <p:nvPr/>
        </p:nvSpPr>
        <p:spPr>
          <a:xfrm>
            <a:off x="376953" y="3130655"/>
            <a:ext cx="1733100" cy="23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Data Collection</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90" name="Google Shape;490;p24"/>
          <p:cNvSpPr/>
          <p:nvPr/>
        </p:nvSpPr>
        <p:spPr>
          <a:xfrm>
            <a:off x="3464794" y="1164978"/>
            <a:ext cx="2220529" cy="1267066"/>
          </a:xfrm>
          <a:custGeom>
            <a:avLst/>
            <a:gdLst/>
            <a:ahLst/>
            <a:cxnLst/>
            <a:rect l="l" t="t" r="r" b="b"/>
            <a:pathLst>
              <a:path w="32281" h="18420" extrusionOk="0">
                <a:moveTo>
                  <a:pt x="1" y="0"/>
                </a:moveTo>
                <a:lnTo>
                  <a:pt x="7934" y="9210"/>
                </a:lnTo>
                <a:lnTo>
                  <a:pt x="1" y="18420"/>
                </a:lnTo>
                <a:lnTo>
                  <a:pt x="24348" y="18420"/>
                </a:lnTo>
                <a:lnTo>
                  <a:pt x="32281" y="9210"/>
                </a:lnTo>
                <a:lnTo>
                  <a:pt x="243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B878C2"/>
              </a:solidFill>
            </a:endParaRPr>
          </a:p>
        </p:txBody>
      </p:sp>
      <p:sp>
        <p:nvSpPr>
          <p:cNvPr id="491" name="Google Shape;491;p24"/>
          <p:cNvSpPr/>
          <p:nvPr/>
        </p:nvSpPr>
        <p:spPr>
          <a:xfrm>
            <a:off x="4452549" y="2445701"/>
            <a:ext cx="69" cy="499810"/>
          </a:xfrm>
          <a:custGeom>
            <a:avLst/>
            <a:gdLst/>
            <a:ahLst/>
            <a:cxnLst/>
            <a:rect l="l" t="t" r="r" b="b"/>
            <a:pathLst>
              <a:path w="1" h="7266" fill="none" extrusionOk="0">
                <a:moveTo>
                  <a:pt x="1" y="1"/>
                </a:moveTo>
                <a:lnTo>
                  <a:pt x="1" y="7265"/>
                </a:lnTo>
              </a:path>
            </a:pathLst>
          </a:custGeom>
          <a:noFill/>
          <a:ln w="285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txBox="1"/>
          <p:nvPr/>
        </p:nvSpPr>
        <p:spPr>
          <a:xfrm>
            <a:off x="3758611" y="3455566"/>
            <a:ext cx="1538696" cy="1685167"/>
          </a:xfrm>
          <a:prstGeom prst="rect">
            <a:avLst/>
          </a:prstGeom>
          <a:noFill/>
          <a:ln>
            <a:noFill/>
          </a:ln>
        </p:spPr>
        <p:txBody>
          <a:bodyPr spcFirstLastPara="1" wrap="square" lIns="91425" tIns="91425" rIns="91425" bIns="91425" anchor="ctr" anchorCtr="0">
            <a:noAutofit/>
          </a:bodyPr>
          <a:lstStyle/>
          <a:p>
            <a:pPr algn="l"/>
            <a:r>
              <a:rPr lang="en-US" b="0" i="0" dirty="0">
                <a:solidFill>
                  <a:srgbClr val="0D0D0D"/>
                </a:solidFill>
                <a:effectLst/>
                <a:highlight>
                  <a:srgbClr val="FFFFFF"/>
                </a:highlight>
                <a:latin typeface="Söhne"/>
              </a:rPr>
              <a:t>Write SQL queries to extract relevant data from the MySQL database.</a:t>
            </a:r>
          </a:p>
        </p:txBody>
      </p:sp>
      <p:sp>
        <p:nvSpPr>
          <p:cNvPr id="493" name="Google Shape;493;p24"/>
          <p:cNvSpPr txBox="1"/>
          <p:nvPr/>
        </p:nvSpPr>
        <p:spPr>
          <a:xfrm>
            <a:off x="3609801" y="3119094"/>
            <a:ext cx="1687500" cy="5821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accent3"/>
                </a:solidFill>
                <a:latin typeface="Fira Sans Extra Condensed Medium"/>
                <a:ea typeface="Fira Sans Extra Condensed Medium"/>
                <a:cs typeface="Fira Sans Extra Condensed Medium"/>
                <a:sym typeface="Fira Sans Extra Condensed Medium"/>
              </a:rPr>
              <a:t>Database Queries (MySQL)</a:t>
            </a:r>
          </a:p>
        </p:txBody>
      </p:sp>
      <p:sp>
        <p:nvSpPr>
          <p:cNvPr id="494" name="Google Shape;494;p24"/>
          <p:cNvSpPr/>
          <p:nvPr/>
        </p:nvSpPr>
        <p:spPr>
          <a:xfrm>
            <a:off x="1758447" y="1171348"/>
            <a:ext cx="2222662" cy="1267066"/>
          </a:xfrm>
          <a:custGeom>
            <a:avLst/>
            <a:gdLst/>
            <a:ahLst/>
            <a:cxnLst/>
            <a:rect l="l" t="t" r="r" b="b"/>
            <a:pathLst>
              <a:path w="32312" h="18420" extrusionOk="0">
                <a:moveTo>
                  <a:pt x="1" y="0"/>
                </a:moveTo>
                <a:lnTo>
                  <a:pt x="7964" y="9210"/>
                </a:lnTo>
                <a:lnTo>
                  <a:pt x="1" y="18420"/>
                </a:lnTo>
                <a:lnTo>
                  <a:pt x="24378" y="18420"/>
                </a:lnTo>
                <a:lnTo>
                  <a:pt x="32311" y="9210"/>
                </a:lnTo>
                <a:lnTo>
                  <a:pt x="24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B6B5"/>
              </a:solidFill>
            </a:endParaRPr>
          </a:p>
        </p:txBody>
      </p:sp>
      <p:sp>
        <p:nvSpPr>
          <p:cNvPr id="495" name="Google Shape;495;p24"/>
          <p:cNvSpPr/>
          <p:nvPr/>
        </p:nvSpPr>
        <p:spPr>
          <a:xfrm>
            <a:off x="2852495" y="2443097"/>
            <a:ext cx="78543" cy="472424"/>
          </a:xfrm>
          <a:custGeom>
            <a:avLst/>
            <a:gdLst/>
            <a:ahLst/>
            <a:cxnLst/>
            <a:rect l="l" t="t" r="r" b="b"/>
            <a:pathLst>
              <a:path w="1" h="7266" fill="none" extrusionOk="0">
                <a:moveTo>
                  <a:pt x="1" y="1"/>
                </a:moveTo>
                <a:lnTo>
                  <a:pt x="1" y="7265"/>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txBox="1"/>
          <p:nvPr/>
        </p:nvSpPr>
        <p:spPr>
          <a:xfrm>
            <a:off x="2170402" y="3458332"/>
            <a:ext cx="1687500" cy="1685167"/>
          </a:xfrm>
          <a:prstGeom prst="rect">
            <a:avLst/>
          </a:prstGeom>
          <a:noFill/>
          <a:ln>
            <a:noFill/>
          </a:ln>
        </p:spPr>
        <p:txBody>
          <a:bodyPr spcFirstLastPara="1" wrap="square" lIns="91425" tIns="91425" rIns="91425" bIns="91425" anchor="ctr" anchorCtr="0">
            <a:noAutofit/>
          </a:bodyPr>
          <a:lstStyle/>
          <a:p>
            <a:pPr algn="l"/>
            <a:r>
              <a:rPr lang="en-US" b="0" i="0" dirty="0">
                <a:solidFill>
                  <a:srgbClr val="0D0D0D"/>
                </a:solidFill>
                <a:effectLst/>
                <a:highlight>
                  <a:srgbClr val="FFFFFF"/>
                </a:highlight>
                <a:latin typeface="Söhne"/>
              </a:rPr>
              <a:t>Explore the sales data using Python libraries like Pandas, NumPy, and Matplotlib/Seaborn.</a:t>
            </a:r>
          </a:p>
        </p:txBody>
      </p:sp>
      <p:sp>
        <p:nvSpPr>
          <p:cNvPr id="497" name="Google Shape;497;p24"/>
          <p:cNvSpPr txBox="1"/>
          <p:nvPr/>
        </p:nvSpPr>
        <p:spPr>
          <a:xfrm>
            <a:off x="2170402" y="2955715"/>
            <a:ext cx="1687500" cy="74557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accent2"/>
                </a:solidFill>
                <a:latin typeface="Fira Sans Extra Condensed Medium"/>
                <a:ea typeface="Fira Sans Extra Condensed Medium"/>
                <a:cs typeface="Fira Sans Extra Condensed Medium"/>
                <a:sym typeface="Fira Sans Extra Condensed Medium"/>
              </a:rPr>
              <a:t>Exploratory Data Analysis (EDA)</a:t>
            </a:r>
          </a:p>
        </p:txBody>
      </p:sp>
      <p:sp>
        <p:nvSpPr>
          <p:cNvPr id="498" name="Google Shape;498;p24"/>
          <p:cNvSpPr/>
          <p:nvPr/>
        </p:nvSpPr>
        <p:spPr>
          <a:xfrm>
            <a:off x="5173052" y="1169625"/>
            <a:ext cx="2222593" cy="1267066"/>
          </a:xfrm>
          <a:custGeom>
            <a:avLst/>
            <a:gdLst/>
            <a:ahLst/>
            <a:cxnLst/>
            <a:rect l="l" t="t" r="r" b="b"/>
            <a:pathLst>
              <a:path w="32311" h="18420" extrusionOk="0">
                <a:moveTo>
                  <a:pt x="0" y="0"/>
                </a:moveTo>
                <a:lnTo>
                  <a:pt x="7933" y="9210"/>
                </a:lnTo>
                <a:lnTo>
                  <a:pt x="0" y="18420"/>
                </a:lnTo>
                <a:lnTo>
                  <a:pt x="24347" y="18420"/>
                </a:lnTo>
                <a:lnTo>
                  <a:pt x="32311" y="9210"/>
                </a:lnTo>
                <a:lnTo>
                  <a:pt x="243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57FCA"/>
              </a:solidFill>
            </a:endParaRPr>
          </a:p>
        </p:txBody>
      </p:sp>
      <p:sp>
        <p:nvSpPr>
          <p:cNvPr id="499" name="Google Shape;499;p24"/>
          <p:cNvSpPr/>
          <p:nvPr/>
        </p:nvSpPr>
        <p:spPr>
          <a:xfrm>
            <a:off x="6102797" y="2442720"/>
            <a:ext cx="69" cy="499810"/>
          </a:xfrm>
          <a:custGeom>
            <a:avLst/>
            <a:gdLst/>
            <a:ahLst/>
            <a:cxnLst/>
            <a:rect l="l" t="t" r="r" b="b"/>
            <a:pathLst>
              <a:path w="1" h="7266" fill="none" extrusionOk="0">
                <a:moveTo>
                  <a:pt x="0" y="1"/>
                </a:moveTo>
                <a:lnTo>
                  <a:pt x="0" y="7265"/>
                </a:lnTo>
              </a:path>
            </a:pathLst>
          </a:custGeom>
          <a:noFill/>
          <a:ln w="2857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txBox="1"/>
          <p:nvPr/>
        </p:nvSpPr>
        <p:spPr>
          <a:xfrm>
            <a:off x="5258332" y="3689429"/>
            <a:ext cx="1687500" cy="136143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100" b="0" i="0" dirty="0">
                <a:solidFill>
                  <a:srgbClr val="0D0D0D"/>
                </a:solidFill>
                <a:effectLst/>
                <a:highlight>
                  <a:srgbClr val="FFFFFF"/>
                </a:highlight>
                <a:latin typeface="Söhne"/>
              </a:rPr>
              <a:t>Create interactive visualizations using Python libraries such as Matplotlib, Seaborn and we have used Power Bi, Tableau also.</a:t>
            </a:r>
            <a:endParaRPr sz="1100" dirty="0">
              <a:latin typeface="Roboto"/>
              <a:ea typeface="Roboto"/>
              <a:cs typeface="Roboto"/>
              <a:sym typeface="Roboto"/>
            </a:endParaRPr>
          </a:p>
        </p:txBody>
      </p:sp>
      <p:sp>
        <p:nvSpPr>
          <p:cNvPr id="501" name="Google Shape;501;p24"/>
          <p:cNvSpPr txBox="1"/>
          <p:nvPr/>
        </p:nvSpPr>
        <p:spPr>
          <a:xfrm>
            <a:off x="5258332" y="3141221"/>
            <a:ext cx="1687500" cy="4998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4"/>
                </a:solidFill>
                <a:latin typeface="Fira Sans Extra Condensed Medium"/>
                <a:ea typeface="Fira Sans Extra Condensed Medium"/>
                <a:cs typeface="Fira Sans Extra Condensed Medium"/>
                <a:sym typeface="Fira Sans Extra Condensed Medium"/>
              </a:rPr>
              <a:t>Visualization (Python, Tableau, Power BI)</a:t>
            </a:r>
            <a:r>
              <a:rPr lang="en" dirty="0">
                <a:solidFill>
                  <a:schemeClr val="accent4"/>
                </a:solidFill>
                <a:latin typeface="Fira Sans Extra Condensed Medium"/>
                <a:ea typeface="Fira Sans Extra Condensed Medium"/>
                <a:cs typeface="Fira Sans Extra Condensed Medium"/>
                <a:sym typeface="Fira Sans Extra Condensed Medium"/>
              </a:rPr>
              <a:t>une</a:t>
            </a:r>
            <a:endParaRPr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2" name="Google Shape;494;p24">
            <a:extLst>
              <a:ext uri="{FF2B5EF4-FFF2-40B4-BE49-F238E27FC236}">
                <a16:creationId xmlns:a16="http://schemas.microsoft.com/office/drawing/2014/main" id="{C6E0CD28-F87A-2183-3B66-17D050A41F17}"/>
              </a:ext>
            </a:extLst>
          </p:cNvPr>
          <p:cNvSpPr/>
          <p:nvPr/>
        </p:nvSpPr>
        <p:spPr>
          <a:xfrm>
            <a:off x="6876841" y="1164978"/>
            <a:ext cx="2222662" cy="1267066"/>
          </a:xfrm>
          <a:custGeom>
            <a:avLst/>
            <a:gdLst/>
            <a:ahLst/>
            <a:cxnLst/>
            <a:rect l="l" t="t" r="r" b="b"/>
            <a:pathLst>
              <a:path w="32312" h="18420" extrusionOk="0">
                <a:moveTo>
                  <a:pt x="1" y="0"/>
                </a:moveTo>
                <a:lnTo>
                  <a:pt x="7964" y="9210"/>
                </a:lnTo>
                <a:lnTo>
                  <a:pt x="1" y="18420"/>
                </a:lnTo>
                <a:lnTo>
                  <a:pt x="24378" y="18420"/>
                </a:lnTo>
                <a:lnTo>
                  <a:pt x="32311" y="9210"/>
                </a:lnTo>
                <a:lnTo>
                  <a:pt x="24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95;p24">
            <a:extLst>
              <a:ext uri="{FF2B5EF4-FFF2-40B4-BE49-F238E27FC236}">
                <a16:creationId xmlns:a16="http://schemas.microsoft.com/office/drawing/2014/main" id="{1A5CFE59-BAEF-CFF1-4A4F-5460C11F9BB1}"/>
              </a:ext>
            </a:extLst>
          </p:cNvPr>
          <p:cNvSpPr/>
          <p:nvPr/>
        </p:nvSpPr>
        <p:spPr>
          <a:xfrm>
            <a:off x="7790608" y="2415711"/>
            <a:ext cx="69" cy="499810"/>
          </a:xfrm>
          <a:custGeom>
            <a:avLst/>
            <a:gdLst/>
            <a:ahLst/>
            <a:cxnLst/>
            <a:rect l="l" t="t" r="r" b="b"/>
            <a:pathLst>
              <a:path w="1" h="7266" fill="none" extrusionOk="0">
                <a:moveTo>
                  <a:pt x="1" y="1"/>
                </a:moveTo>
                <a:lnTo>
                  <a:pt x="1" y="7265"/>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96;p24">
            <a:extLst>
              <a:ext uri="{FF2B5EF4-FFF2-40B4-BE49-F238E27FC236}">
                <a16:creationId xmlns:a16="http://schemas.microsoft.com/office/drawing/2014/main" id="{2BC0A6C5-8F80-B00E-01E8-E842C10F2DD5}"/>
              </a:ext>
            </a:extLst>
          </p:cNvPr>
          <p:cNvSpPr txBox="1"/>
          <p:nvPr/>
        </p:nvSpPr>
        <p:spPr>
          <a:xfrm>
            <a:off x="6945859" y="3431324"/>
            <a:ext cx="1687500" cy="168516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b="0" i="0" dirty="0">
                <a:solidFill>
                  <a:srgbClr val="0D0D0D"/>
                </a:solidFill>
                <a:effectLst/>
                <a:highlight>
                  <a:srgbClr val="FFFFFF"/>
                </a:highlight>
                <a:latin typeface="Söhne"/>
              </a:rPr>
              <a:t>Apply machine learning techniques to predict The order is accepted or returned.</a:t>
            </a:r>
            <a:endParaRPr dirty="0">
              <a:latin typeface="Roboto"/>
              <a:ea typeface="Roboto"/>
              <a:cs typeface="Roboto"/>
              <a:sym typeface="Roboto"/>
            </a:endParaRPr>
          </a:p>
        </p:txBody>
      </p:sp>
      <p:sp>
        <p:nvSpPr>
          <p:cNvPr id="5" name="Google Shape;497;p24">
            <a:extLst>
              <a:ext uri="{FF2B5EF4-FFF2-40B4-BE49-F238E27FC236}">
                <a16:creationId xmlns:a16="http://schemas.microsoft.com/office/drawing/2014/main" id="{C2399697-0AD8-199D-4807-144D787D1A23}"/>
              </a:ext>
            </a:extLst>
          </p:cNvPr>
          <p:cNvSpPr txBox="1"/>
          <p:nvPr/>
        </p:nvSpPr>
        <p:spPr>
          <a:xfrm>
            <a:off x="6945841" y="3089104"/>
            <a:ext cx="16875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accent2"/>
                </a:solidFill>
                <a:latin typeface="Fira Sans Extra Condensed Medium"/>
                <a:ea typeface="Fira Sans Extra Condensed Medium"/>
                <a:cs typeface="Fira Sans Extra Condensed Medium"/>
                <a:sym typeface="Fira Sans Extra Condensed Medium"/>
              </a:rPr>
              <a:t>Machine Learning (Python)</a:t>
            </a:r>
          </a:p>
        </p:txBody>
      </p:sp>
      <p:sp>
        <p:nvSpPr>
          <p:cNvPr id="7" name="TextBox 6">
            <a:extLst>
              <a:ext uri="{FF2B5EF4-FFF2-40B4-BE49-F238E27FC236}">
                <a16:creationId xmlns:a16="http://schemas.microsoft.com/office/drawing/2014/main" id="{BC34CC07-38C6-AB24-0BBE-D614CECB3219}"/>
              </a:ext>
            </a:extLst>
          </p:cNvPr>
          <p:cNvSpPr txBox="1"/>
          <p:nvPr/>
        </p:nvSpPr>
        <p:spPr>
          <a:xfrm>
            <a:off x="566504" y="1640440"/>
            <a:ext cx="1543549" cy="307777"/>
          </a:xfrm>
          <a:prstGeom prst="rect">
            <a:avLst/>
          </a:prstGeom>
          <a:noFill/>
        </p:spPr>
        <p:txBody>
          <a:bodyPr wrap="square" rtlCol="0">
            <a:spAutoFit/>
          </a:bodyPr>
          <a:lstStyle/>
          <a:p>
            <a:r>
              <a:rPr lang="en-US" b="1" dirty="0">
                <a:solidFill>
                  <a:schemeClr val="bg1"/>
                </a:solidFill>
              </a:rPr>
              <a:t>Data Collection</a:t>
            </a:r>
          </a:p>
        </p:txBody>
      </p:sp>
      <p:sp>
        <p:nvSpPr>
          <p:cNvPr id="8" name="TextBox 7">
            <a:extLst>
              <a:ext uri="{FF2B5EF4-FFF2-40B4-BE49-F238E27FC236}">
                <a16:creationId xmlns:a16="http://schemas.microsoft.com/office/drawing/2014/main" id="{01B3C345-34B8-36AE-BD1C-271F014B4B80}"/>
              </a:ext>
            </a:extLst>
          </p:cNvPr>
          <p:cNvSpPr txBox="1"/>
          <p:nvPr/>
        </p:nvSpPr>
        <p:spPr>
          <a:xfrm>
            <a:off x="2266661" y="1468456"/>
            <a:ext cx="1543549" cy="738664"/>
          </a:xfrm>
          <a:prstGeom prst="rect">
            <a:avLst/>
          </a:prstGeom>
          <a:noFill/>
        </p:spPr>
        <p:txBody>
          <a:bodyPr wrap="square" rtlCol="0">
            <a:spAutoFit/>
          </a:bodyPr>
          <a:lstStyle/>
          <a:p>
            <a:r>
              <a:rPr lang="en-US" b="1" dirty="0">
                <a:solidFill>
                  <a:schemeClr val="bg1"/>
                </a:solidFill>
              </a:rPr>
              <a:t>Exploratory Data Analysis (EDA)</a:t>
            </a:r>
          </a:p>
        </p:txBody>
      </p:sp>
      <p:sp>
        <p:nvSpPr>
          <p:cNvPr id="12" name="TextBox 11">
            <a:extLst>
              <a:ext uri="{FF2B5EF4-FFF2-40B4-BE49-F238E27FC236}">
                <a16:creationId xmlns:a16="http://schemas.microsoft.com/office/drawing/2014/main" id="{41C72504-E445-30B7-CECF-A5A5177B1151}"/>
              </a:ext>
            </a:extLst>
          </p:cNvPr>
          <p:cNvSpPr txBox="1"/>
          <p:nvPr/>
        </p:nvSpPr>
        <p:spPr>
          <a:xfrm>
            <a:off x="3942110" y="1541489"/>
            <a:ext cx="1753378" cy="523220"/>
          </a:xfrm>
          <a:prstGeom prst="rect">
            <a:avLst/>
          </a:prstGeom>
          <a:noFill/>
        </p:spPr>
        <p:txBody>
          <a:bodyPr wrap="square" rtlCol="0">
            <a:spAutoFit/>
          </a:bodyPr>
          <a:lstStyle/>
          <a:p>
            <a:r>
              <a:rPr lang="en-US" b="1" dirty="0">
                <a:solidFill>
                  <a:schemeClr val="bg1"/>
                </a:solidFill>
              </a:rPr>
              <a:t>Database Queries (MySQL)</a:t>
            </a:r>
          </a:p>
        </p:txBody>
      </p:sp>
      <p:sp>
        <p:nvSpPr>
          <p:cNvPr id="13" name="TextBox 12">
            <a:extLst>
              <a:ext uri="{FF2B5EF4-FFF2-40B4-BE49-F238E27FC236}">
                <a16:creationId xmlns:a16="http://schemas.microsoft.com/office/drawing/2014/main" id="{48E18FC8-D736-1FAF-A4D8-DADB3F557AFB}"/>
              </a:ext>
            </a:extLst>
          </p:cNvPr>
          <p:cNvSpPr txBox="1"/>
          <p:nvPr/>
        </p:nvSpPr>
        <p:spPr>
          <a:xfrm>
            <a:off x="5685323" y="1253012"/>
            <a:ext cx="1543549" cy="1169551"/>
          </a:xfrm>
          <a:prstGeom prst="rect">
            <a:avLst/>
          </a:prstGeom>
          <a:noFill/>
        </p:spPr>
        <p:txBody>
          <a:bodyPr wrap="square" rtlCol="0">
            <a:spAutoFit/>
          </a:bodyPr>
          <a:lstStyle/>
          <a:p>
            <a:r>
              <a:rPr lang="en-US" b="1" dirty="0">
                <a:solidFill>
                  <a:schemeClr val="bg1"/>
                </a:solidFill>
              </a:rPr>
              <a:t>Data Visualization (Python, Tableau, Power BI)</a:t>
            </a:r>
          </a:p>
        </p:txBody>
      </p:sp>
      <p:sp>
        <p:nvSpPr>
          <p:cNvPr id="14" name="TextBox 13">
            <a:extLst>
              <a:ext uri="{FF2B5EF4-FFF2-40B4-BE49-F238E27FC236}">
                <a16:creationId xmlns:a16="http://schemas.microsoft.com/office/drawing/2014/main" id="{94F317E6-5FF1-DF9D-B36C-A115A563D8B8}"/>
              </a:ext>
            </a:extLst>
          </p:cNvPr>
          <p:cNvSpPr txBox="1"/>
          <p:nvPr/>
        </p:nvSpPr>
        <p:spPr>
          <a:xfrm>
            <a:off x="7396454" y="1433767"/>
            <a:ext cx="1543549" cy="738664"/>
          </a:xfrm>
          <a:prstGeom prst="rect">
            <a:avLst/>
          </a:prstGeom>
          <a:noFill/>
        </p:spPr>
        <p:txBody>
          <a:bodyPr wrap="square" rtlCol="0">
            <a:spAutoFit/>
          </a:bodyPr>
          <a:lstStyle/>
          <a:p>
            <a:r>
              <a:rPr lang="en-US" b="1" dirty="0">
                <a:solidFill>
                  <a:schemeClr val="bg1"/>
                </a:solidFill>
              </a:rPr>
              <a:t>Machine Learning (Python)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3165-AC65-F54A-418F-D6BA99F6C0BB}"/>
              </a:ext>
            </a:extLst>
          </p:cNvPr>
          <p:cNvSpPr>
            <a:spLocks noGrp="1"/>
          </p:cNvSpPr>
          <p:nvPr>
            <p:ph type="title"/>
          </p:nvPr>
        </p:nvSpPr>
        <p:spPr>
          <a:xfrm>
            <a:off x="2514600" y="409575"/>
            <a:ext cx="4114800" cy="321000"/>
          </a:xfrm>
        </p:spPr>
        <p:txBody>
          <a:bodyPr/>
          <a:lstStyle/>
          <a:p>
            <a:r>
              <a:rPr lang="en-US" b="1" dirty="0">
                <a:solidFill>
                  <a:srgbClr val="00B050"/>
                </a:solidFill>
                <a:latin typeface="Cooper Black" panose="0208090404030B020404" pitchFamily="18" charset="0"/>
              </a:rPr>
              <a:t>CONCLUSION </a:t>
            </a:r>
          </a:p>
        </p:txBody>
      </p:sp>
      <p:sp>
        <p:nvSpPr>
          <p:cNvPr id="4" name="TextBox 3">
            <a:extLst>
              <a:ext uri="{FF2B5EF4-FFF2-40B4-BE49-F238E27FC236}">
                <a16:creationId xmlns:a16="http://schemas.microsoft.com/office/drawing/2014/main" id="{3EF34317-6304-76CD-A2FE-5B0C081D6467}"/>
              </a:ext>
            </a:extLst>
          </p:cNvPr>
          <p:cNvSpPr txBox="1"/>
          <p:nvPr/>
        </p:nvSpPr>
        <p:spPr>
          <a:xfrm>
            <a:off x="99152" y="1186755"/>
            <a:ext cx="8835528" cy="3323987"/>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Narrow" panose="020B0606020202030204" pitchFamily="34" charset="0"/>
              </a:rPr>
              <a:t>At the starting of this project we got 3 dataset. then we merge them into a final dataset on that dataset we apply EDA.</a:t>
            </a:r>
          </a:p>
          <a:p>
            <a:pPr marL="285750" indent="-285750">
              <a:buFont typeface="Arial" panose="020B0604020202020204" pitchFamily="34" charset="0"/>
              <a:buChar char="•"/>
            </a:pPr>
            <a:r>
              <a:rPr lang="en-US" dirty="0">
                <a:latin typeface="Arial Narrow" panose="020B0606020202030204" pitchFamily="34" charset="0"/>
              </a:rPr>
              <a:t>We analyze the dataset then we found some useful insight like In the Store type variable we have 4 types of store. Where E-shop is having 40.4% which is highest percentage of sales. And </a:t>
            </a:r>
            <a:r>
              <a:rPr lang="en-US" dirty="0" err="1">
                <a:latin typeface="Arial Narrow" panose="020B0606020202030204" pitchFamily="34" charset="0"/>
              </a:rPr>
              <a:t>TeleShop</a:t>
            </a:r>
            <a:r>
              <a:rPr lang="en-US" dirty="0">
                <a:latin typeface="Arial Narrow" panose="020B0606020202030204" pitchFamily="34" charset="0"/>
              </a:rPr>
              <a:t> is having only 19.2% sales.</a:t>
            </a:r>
          </a:p>
          <a:p>
            <a:pPr marL="285750" indent="-285750">
              <a:buFont typeface="Arial" panose="020B0604020202020204" pitchFamily="34" charset="0"/>
              <a:buChar char="•"/>
            </a:pPr>
            <a:r>
              <a:rPr lang="en-US" dirty="0">
                <a:latin typeface="Arial Narrow" panose="020B0606020202030204" pitchFamily="34" charset="0"/>
              </a:rPr>
              <a:t>In </a:t>
            </a:r>
            <a:r>
              <a:rPr lang="en-US" dirty="0" err="1">
                <a:latin typeface="Arial Narrow" panose="020B0606020202030204" pitchFamily="34" charset="0"/>
              </a:rPr>
              <a:t>Mysql</a:t>
            </a:r>
            <a:r>
              <a:rPr lang="en-US" dirty="0">
                <a:latin typeface="Arial Narrow" panose="020B0606020202030204" pitchFamily="34" charset="0"/>
              </a:rPr>
              <a:t> part we have done same thing like merging the dataset into one. In this part we mainly focused on product analysis and some customer behavior analysis. As we explained previously in the "Book" category we have 6 sub category and in the city code 4 is having maximum customers.</a:t>
            </a:r>
          </a:p>
          <a:p>
            <a:pPr marL="285750" indent="-285750">
              <a:buFont typeface="Arial" panose="020B0604020202020204" pitchFamily="34" charset="0"/>
              <a:buChar char="•"/>
            </a:pPr>
            <a:r>
              <a:rPr lang="en-US" dirty="0">
                <a:latin typeface="Arial Narrow" panose="020B0606020202030204" pitchFamily="34" charset="0"/>
              </a:rPr>
              <a:t>In the visualization part we have analyze lots of insights like in January having maximum sales which is 15.81% higher than May, which had the lowest Sum of </a:t>
            </a:r>
            <a:r>
              <a:rPr lang="en-US" dirty="0" err="1">
                <a:latin typeface="Arial Narrow" panose="020B0606020202030204" pitchFamily="34" charset="0"/>
              </a:rPr>
              <a:t>total_amt</a:t>
            </a:r>
            <a:r>
              <a:rPr lang="en-US" dirty="0">
                <a:latin typeface="Arial Narrow" panose="020B0606020202030204" pitchFamily="34" charset="0"/>
              </a:rPr>
              <a:t> at 3.77M. And form the dashboard we found some insight like in 2014 suddenly our sales are decreased by 0.09M.</a:t>
            </a:r>
          </a:p>
          <a:p>
            <a:pPr marL="285750" indent="-285750">
              <a:buFont typeface="Arial" panose="020B0604020202020204" pitchFamily="34" charset="0"/>
              <a:buChar char="•"/>
            </a:pPr>
            <a:r>
              <a:rPr lang="en-US" dirty="0">
                <a:latin typeface="Arial Narrow" panose="020B0606020202030204" pitchFamily="34" charset="0"/>
              </a:rPr>
              <a:t>In machine learning modeling part we have created 5 different models Decision Tree, random Forest, Logistic Regression, K-Nearest Neighbors (KNN) Model and Naive bayes. In here 3 models are having good accuracy but naive bayes and Logistic regression having very less accuracy so from 3 models we choose as final models is KNN Model. We choose this model as final because its easy to implement and easy to understand and KNN is a simple and intuitive algorithm that doesn't require assumptions about the underlying data distribution.</a:t>
            </a:r>
          </a:p>
          <a:p>
            <a:pPr marL="285750" indent="-285750">
              <a:buFont typeface="Arial" panose="020B0604020202020204" pitchFamily="34" charset="0"/>
              <a:buChar char="•"/>
            </a:pPr>
            <a:endParaRPr lang="en-US" dirty="0">
              <a:latin typeface="Arial Narrow" panose="020B0606020202030204" pitchFamily="34" charset="0"/>
            </a:endParaRPr>
          </a:p>
        </p:txBody>
      </p:sp>
    </p:spTree>
    <p:extLst>
      <p:ext uri="{BB962C8B-B14F-4D97-AF65-F5344CB8AC3E}">
        <p14:creationId xmlns:p14="http://schemas.microsoft.com/office/powerpoint/2010/main" val="3680055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457BE-3014-D73B-B887-E9F3AE9E94B6}"/>
              </a:ext>
            </a:extLst>
          </p:cNvPr>
          <p:cNvPicPr>
            <a:picLocks noChangeAspect="1"/>
          </p:cNvPicPr>
          <p:nvPr/>
        </p:nvPicPr>
        <p:blipFill>
          <a:blip r:embed="rId2"/>
          <a:stretch>
            <a:fillRect/>
          </a:stretch>
        </p:blipFill>
        <p:spPr>
          <a:xfrm>
            <a:off x="-249381" y="-145963"/>
            <a:ext cx="9568156" cy="5694708"/>
          </a:xfrm>
          <a:prstGeom prst="rect">
            <a:avLst/>
          </a:prstGeom>
        </p:spPr>
      </p:pic>
      <p:pic>
        <p:nvPicPr>
          <p:cNvPr id="7" name="Picture 6">
            <a:extLst>
              <a:ext uri="{FF2B5EF4-FFF2-40B4-BE49-F238E27FC236}">
                <a16:creationId xmlns:a16="http://schemas.microsoft.com/office/drawing/2014/main" id="{7C5F9025-710C-6715-8E0D-29DA71CC4568}"/>
              </a:ext>
            </a:extLst>
          </p:cNvPr>
          <p:cNvPicPr>
            <a:picLocks noChangeAspect="1"/>
          </p:cNvPicPr>
          <p:nvPr/>
        </p:nvPicPr>
        <p:blipFill>
          <a:blip r:embed="rId3"/>
          <a:stretch>
            <a:fillRect/>
          </a:stretch>
        </p:blipFill>
        <p:spPr>
          <a:xfrm>
            <a:off x="581891" y="3444542"/>
            <a:ext cx="1438476" cy="432983"/>
          </a:xfrm>
          <a:prstGeom prst="rect">
            <a:avLst/>
          </a:prstGeom>
        </p:spPr>
      </p:pic>
      <p:sp>
        <p:nvSpPr>
          <p:cNvPr id="5" name="TextBox 4">
            <a:extLst>
              <a:ext uri="{FF2B5EF4-FFF2-40B4-BE49-F238E27FC236}">
                <a16:creationId xmlns:a16="http://schemas.microsoft.com/office/drawing/2014/main" id="{FE50D96E-F9FD-E5D4-5091-30E8D2A18A42}"/>
              </a:ext>
            </a:extLst>
          </p:cNvPr>
          <p:cNvSpPr txBox="1"/>
          <p:nvPr/>
        </p:nvSpPr>
        <p:spPr>
          <a:xfrm>
            <a:off x="581891" y="3384034"/>
            <a:ext cx="1714500" cy="553998"/>
          </a:xfrm>
          <a:prstGeom prst="rect">
            <a:avLst/>
          </a:prstGeom>
          <a:noFill/>
        </p:spPr>
        <p:txBody>
          <a:bodyPr wrap="square" rtlCol="0">
            <a:spAutoFit/>
          </a:bodyPr>
          <a:lstStyle/>
          <a:p>
            <a:r>
              <a:rPr lang="en-US" sz="1000" b="1" dirty="0">
                <a:solidFill>
                  <a:schemeClr val="bg1"/>
                </a:solidFill>
              </a:rPr>
              <a:t>Address</a:t>
            </a:r>
          </a:p>
          <a:p>
            <a:r>
              <a:rPr lang="en-US" sz="1000" dirty="0" err="1">
                <a:solidFill>
                  <a:schemeClr val="bg1"/>
                </a:solidFill>
              </a:rPr>
              <a:t>Ashuria,birbhum</a:t>
            </a:r>
            <a:r>
              <a:rPr lang="en-US" sz="1000" dirty="0">
                <a:solidFill>
                  <a:schemeClr val="bg1"/>
                </a:solidFill>
              </a:rPr>
              <a:t>, </a:t>
            </a:r>
            <a:r>
              <a:rPr lang="en-US" sz="1000" dirty="0" err="1">
                <a:solidFill>
                  <a:schemeClr val="bg1"/>
                </a:solidFill>
              </a:rPr>
              <a:t>Westbengal</a:t>
            </a:r>
            <a:r>
              <a:rPr lang="en-US" sz="1000" dirty="0">
                <a:solidFill>
                  <a:schemeClr val="bg1"/>
                </a:solidFill>
              </a:rPr>
              <a:t>, 731237</a:t>
            </a:r>
          </a:p>
        </p:txBody>
      </p:sp>
      <p:pic>
        <p:nvPicPr>
          <p:cNvPr id="9" name="Picture 8">
            <a:extLst>
              <a:ext uri="{FF2B5EF4-FFF2-40B4-BE49-F238E27FC236}">
                <a16:creationId xmlns:a16="http://schemas.microsoft.com/office/drawing/2014/main" id="{5F80EF5F-9D15-4AAD-427F-7D7182468957}"/>
              </a:ext>
            </a:extLst>
          </p:cNvPr>
          <p:cNvPicPr>
            <a:picLocks noChangeAspect="1"/>
          </p:cNvPicPr>
          <p:nvPr/>
        </p:nvPicPr>
        <p:blipFill>
          <a:blip r:embed="rId3"/>
          <a:stretch>
            <a:fillRect/>
          </a:stretch>
        </p:blipFill>
        <p:spPr>
          <a:xfrm>
            <a:off x="2574681" y="3444542"/>
            <a:ext cx="1438476" cy="419158"/>
          </a:xfrm>
          <a:prstGeom prst="rect">
            <a:avLst/>
          </a:prstGeom>
        </p:spPr>
      </p:pic>
      <p:sp>
        <p:nvSpPr>
          <p:cNvPr id="10" name="TextBox 9">
            <a:extLst>
              <a:ext uri="{FF2B5EF4-FFF2-40B4-BE49-F238E27FC236}">
                <a16:creationId xmlns:a16="http://schemas.microsoft.com/office/drawing/2014/main" id="{BA22B1F4-703A-918A-E284-748D76208C23}"/>
              </a:ext>
            </a:extLst>
          </p:cNvPr>
          <p:cNvSpPr txBox="1"/>
          <p:nvPr/>
        </p:nvSpPr>
        <p:spPr>
          <a:xfrm>
            <a:off x="2576947" y="3383912"/>
            <a:ext cx="1714500" cy="400110"/>
          </a:xfrm>
          <a:prstGeom prst="rect">
            <a:avLst/>
          </a:prstGeom>
          <a:noFill/>
        </p:spPr>
        <p:txBody>
          <a:bodyPr wrap="square" rtlCol="0">
            <a:spAutoFit/>
          </a:bodyPr>
          <a:lstStyle/>
          <a:p>
            <a:r>
              <a:rPr lang="en-US" sz="1000" b="1" dirty="0">
                <a:solidFill>
                  <a:schemeClr val="bg1"/>
                </a:solidFill>
              </a:rPr>
              <a:t>Contact Number</a:t>
            </a:r>
          </a:p>
          <a:p>
            <a:r>
              <a:rPr lang="en-US" sz="1000" dirty="0">
                <a:solidFill>
                  <a:schemeClr val="bg1"/>
                </a:solidFill>
              </a:rPr>
              <a:t>+917384733625</a:t>
            </a:r>
          </a:p>
        </p:txBody>
      </p:sp>
      <p:pic>
        <p:nvPicPr>
          <p:cNvPr id="12" name="Picture 11">
            <a:extLst>
              <a:ext uri="{FF2B5EF4-FFF2-40B4-BE49-F238E27FC236}">
                <a16:creationId xmlns:a16="http://schemas.microsoft.com/office/drawing/2014/main" id="{B707B785-B1B7-711A-E392-0181ED9278A2}"/>
              </a:ext>
            </a:extLst>
          </p:cNvPr>
          <p:cNvPicPr>
            <a:picLocks noChangeAspect="1"/>
          </p:cNvPicPr>
          <p:nvPr/>
        </p:nvPicPr>
        <p:blipFill>
          <a:blip r:embed="rId4"/>
          <a:stretch>
            <a:fillRect/>
          </a:stretch>
        </p:blipFill>
        <p:spPr>
          <a:xfrm>
            <a:off x="4846695" y="3383912"/>
            <a:ext cx="1438275" cy="419100"/>
          </a:xfrm>
          <a:prstGeom prst="rect">
            <a:avLst/>
          </a:prstGeom>
        </p:spPr>
      </p:pic>
      <p:pic>
        <p:nvPicPr>
          <p:cNvPr id="17" name="Picture 16">
            <a:extLst>
              <a:ext uri="{FF2B5EF4-FFF2-40B4-BE49-F238E27FC236}">
                <a16:creationId xmlns:a16="http://schemas.microsoft.com/office/drawing/2014/main" id="{5AC87853-4CC8-FBBB-C9FA-ECC64A566FFA}"/>
              </a:ext>
            </a:extLst>
          </p:cNvPr>
          <p:cNvPicPr>
            <a:picLocks noChangeAspect="1"/>
          </p:cNvPicPr>
          <p:nvPr/>
        </p:nvPicPr>
        <p:blipFill>
          <a:blip r:embed="rId4"/>
          <a:stretch>
            <a:fillRect/>
          </a:stretch>
        </p:blipFill>
        <p:spPr>
          <a:xfrm>
            <a:off x="6284970" y="3354304"/>
            <a:ext cx="1913457" cy="448707"/>
          </a:xfrm>
          <a:prstGeom prst="rect">
            <a:avLst/>
          </a:prstGeom>
        </p:spPr>
      </p:pic>
      <p:sp>
        <p:nvSpPr>
          <p:cNvPr id="15" name="TextBox 14">
            <a:extLst>
              <a:ext uri="{FF2B5EF4-FFF2-40B4-BE49-F238E27FC236}">
                <a16:creationId xmlns:a16="http://schemas.microsoft.com/office/drawing/2014/main" id="{281334C1-0142-D4A4-ECE7-29E9B2D87E06}"/>
              </a:ext>
            </a:extLst>
          </p:cNvPr>
          <p:cNvSpPr txBox="1"/>
          <p:nvPr/>
        </p:nvSpPr>
        <p:spPr>
          <a:xfrm>
            <a:off x="4846695" y="3352528"/>
            <a:ext cx="2271080" cy="384721"/>
          </a:xfrm>
          <a:prstGeom prst="rect">
            <a:avLst/>
          </a:prstGeom>
          <a:noFill/>
        </p:spPr>
        <p:txBody>
          <a:bodyPr wrap="square" rtlCol="0">
            <a:spAutoFit/>
          </a:bodyPr>
          <a:lstStyle/>
          <a:p>
            <a:r>
              <a:rPr lang="en-US" sz="1000" b="1" dirty="0">
                <a:solidFill>
                  <a:schemeClr val="bg1"/>
                </a:solidFill>
              </a:rPr>
              <a:t>Email</a:t>
            </a:r>
          </a:p>
          <a:p>
            <a:r>
              <a:rPr lang="en-US" sz="900" dirty="0">
                <a:solidFill>
                  <a:schemeClr val="bg1"/>
                </a:solidFill>
              </a:rPr>
              <a:t>Ahamed.sahil.official@gmail.com</a:t>
            </a:r>
          </a:p>
        </p:txBody>
      </p:sp>
      <p:pic>
        <p:nvPicPr>
          <p:cNvPr id="19" name="Picture 18">
            <a:extLst>
              <a:ext uri="{FF2B5EF4-FFF2-40B4-BE49-F238E27FC236}">
                <a16:creationId xmlns:a16="http://schemas.microsoft.com/office/drawing/2014/main" id="{9C127D6F-DA06-DFAE-35E4-D2D58E6F0E0B}"/>
              </a:ext>
            </a:extLst>
          </p:cNvPr>
          <p:cNvPicPr>
            <a:picLocks noChangeAspect="1"/>
          </p:cNvPicPr>
          <p:nvPr/>
        </p:nvPicPr>
        <p:blipFill>
          <a:blip r:embed="rId5"/>
          <a:stretch>
            <a:fillRect/>
          </a:stretch>
        </p:blipFill>
        <p:spPr>
          <a:xfrm>
            <a:off x="6840218" y="3454832"/>
            <a:ext cx="276225" cy="247650"/>
          </a:xfrm>
          <a:prstGeom prst="rect">
            <a:avLst/>
          </a:prstGeom>
        </p:spPr>
      </p:pic>
      <p:sp>
        <p:nvSpPr>
          <p:cNvPr id="20" name="TextBox 19">
            <a:extLst>
              <a:ext uri="{FF2B5EF4-FFF2-40B4-BE49-F238E27FC236}">
                <a16:creationId xmlns:a16="http://schemas.microsoft.com/office/drawing/2014/main" id="{6C786A62-40E2-6C19-E6AE-6797BD2219E4}"/>
              </a:ext>
            </a:extLst>
          </p:cNvPr>
          <p:cNvSpPr txBox="1"/>
          <p:nvPr/>
        </p:nvSpPr>
        <p:spPr>
          <a:xfrm>
            <a:off x="7065816" y="3326617"/>
            <a:ext cx="2252959" cy="661720"/>
          </a:xfrm>
          <a:prstGeom prst="rect">
            <a:avLst/>
          </a:prstGeom>
          <a:noFill/>
        </p:spPr>
        <p:txBody>
          <a:bodyPr wrap="square" rtlCol="0">
            <a:spAutoFit/>
          </a:bodyPr>
          <a:lstStyle/>
          <a:p>
            <a:r>
              <a:rPr lang="en-US" sz="1000" b="1" dirty="0">
                <a:solidFill>
                  <a:schemeClr val="bg1"/>
                </a:solidFill>
              </a:rPr>
              <a:t>Social link</a:t>
            </a:r>
          </a:p>
          <a:p>
            <a:r>
              <a:rPr lang="en-US" sz="900" dirty="0">
                <a:solidFill>
                  <a:schemeClr val="bg1"/>
                </a:solidFill>
              </a:rPr>
              <a:t>www.linkedin.com/in/sahil-ahamed-a1b7a6253</a:t>
            </a:r>
          </a:p>
          <a:p>
            <a:endParaRPr lang="en-US" sz="900" dirty="0">
              <a:solidFill>
                <a:schemeClr val="bg1"/>
              </a:solidFill>
            </a:endParaRPr>
          </a:p>
        </p:txBody>
      </p:sp>
    </p:spTree>
    <p:extLst>
      <p:ext uri="{BB962C8B-B14F-4D97-AF65-F5344CB8AC3E}">
        <p14:creationId xmlns:p14="http://schemas.microsoft.com/office/powerpoint/2010/main" val="109930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EBF1-07DF-4F73-C9C3-5476E276F51D}"/>
              </a:ext>
            </a:extLst>
          </p:cNvPr>
          <p:cNvSpPr>
            <a:spLocks noGrp="1"/>
          </p:cNvSpPr>
          <p:nvPr>
            <p:ph type="title"/>
          </p:nvPr>
        </p:nvSpPr>
        <p:spPr>
          <a:xfrm>
            <a:off x="0" y="130336"/>
            <a:ext cx="3566787" cy="801457"/>
          </a:xfrm>
        </p:spPr>
        <p:txBody>
          <a:bodyPr/>
          <a:lstStyle/>
          <a:p>
            <a:r>
              <a:rPr lang="en-US" dirty="0">
                <a:solidFill>
                  <a:srgbClr val="C0C55F"/>
                </a:solidFill>
              </a:rPr>
              <a:t>Data Collection </a:t>
            </a:r>
          </a:p>
        </p:txBody>
      </p:sp>
      <p:pic>
        <p:nvPicPr>
          <p:cNvPr id="6" name="Picture 5">
            <a:extLst>
              <a:ext uri="{FF2B5EF4-FFF2-40B4-BE49-F238E27FC236}">
                <a16:creationId xmlns:a16="http://schemas.microsoft.com/office/drawing/2014/main" id="{3D4A31E9-C584-C41B-1DFE-59A8BF010B4E}"/>
              </a:ext>
            </a:extLst>
          </p:cNvPr>
          <p:cNvPicPr>
            <a:picLocks noChangeAspect="1"/>
          </p:cNvPicPr>
          <p:nvPr/>
        </p:nvPicPr>
        <p:blipFill>
          <a:blip r:embed="rId2"/>
          <a:stretch>
            <a:fillRect/>
          </a:stretch>
        </p:blipFill>
        <p:spPr>
          <a:xfrm>
            <a:off x="5222132" y="2002660"/>
            <a:ext cx="3956088" cy="3956088"/>
          </a:xfrm>
          <a:prstGeom prst="rect">
            <a:avLst/>
          </a:prstGeom>
        </p:spPr>
      </p:pic>
      <p:sp>
        <p:nvSpPr>
          <p:cNvPr id="8" name="TextBox 7">
            <a:extLst>
              <a:ext uri="{FF2B5EF4-FFF2-40B4-BE49-F238E27FC236}">
                <a16:creationId xmlns:a16="http://schemas.microsoft.com/office/drawing/2014/main" id="{35904A8E-5B55-8515-AA82-5FAB99B33D08}"/>
              </a:ext>
            </a:extLst>
          </p:cNvPr>
          <p:cNvSpPr txBox="1"/>
          <p:nvPr/>
        </p:nvSpPr>
        <p:spPr>
          <a:xfrm>
            <a:off x="495759" y="931793"/>
            <a:ext cx="5437513" cy="2126864"/>
          </a:xfrm>
          <a:prstGeom prst="rect">
            <a:avLst/>
          </a:prstGeom>
          <a:noFill/>
        </p:spPr>
        <p:txBody>
          <a:bodyPr wrap="square" rtlCol="0">
            <a:spAutoFit/>
          </a:bodyPr>
          <a:lstStyle/>
          <a:p>
            <a:pPr algn="l">
              <a:lnSpc>
                <a:spcPct val="150000"/>
              </a:lnSpc>
              <a:buFont typeface="Arial" panose="020B0604020202020204" pitchFamily="34" charset="0"/>
              <a:buChar char="•"/>
            </a:pPr>
            <a:r>
              <a:rPr lang="en-US" sz="1800" b="0" i="0" dirty="0">
                <a:solidFill>
                  <a:srgbClr val="627BB2"/>
                </a:solidFill>
                <a:effectLst/>
                <a:highlight>
                  <a:srgbClr val="FFFFFF"/>
                </a:highlight>
                <a:latin typeface="Arial Narrow" panose="020B0606020202030204" pitchFamily="34" charset="0"/>
              </a:rPr>
              <a:t>Ensure data integrity by collecting Ecommerce sales data from various sources (e.g., Kaggle, CSV files).</a:t>
            </a:r>
          </a:p>
          <a:p>
            <a:pPr algn="l">
              <a:lnSpc>
                <a:spcPct val="150000"/>
              </a:lnSpc>
              <a:buFont typeface="Arial" panose="020B0604020202020204" pitchFamily="34" charset="0"/>
              <a:buChar char="•"/>
            </a:pPr>
            <a:r>
              <a:rPr lang="en-US" sz="1800" b="0" i="0" dirty="0">
                <a:solidFill>
                  <a:srgbClr val="627BB2"/>
                </a:solidFill>
                <a:effectLst/>
                <a:highlight>
                  <a:srgbClr val="FFFFFF"/>
                </a:highlight>
                <a:latin typeface="Arial Narrow" panose="020B0606020202030204" pitchFamily="34" charset="0"/>
              </a:rPr>
              <a:t>We have read the data from excel and we understand the variables and we found out this data will be enough for analysis.</a:t>
            </a:r>
          </a:p>
        </p:txBody>
      </p:sp>
      <p:pic>
        <p:nvPicPr>
          <p:cNvPr id="10" name="Picture 9">
            <a:extLst>
              <a:ext uri="{FF2B5EF4-FFF2-40B4-BE49-F238E27FC236}">
                <a16:creationId xmlns:a16="http://schemas.microsoft.com/office/drawing/2014/main" id="{E980DD97-6CAA-D713-2349-F998C2E40E12}"/>
              </a:ext>
            </a:extLst>
          </p:cNvPr>
          <p:cNvPicPr>
            <a:picLocks noChangeAspect="1"/>
          </p:cNvPicPr>
          <p:nvPr/>
        </p:nvPicPr>
        <p:blipFill>
          <a:blip r:embed="rId3"/>
          <a:stretch>
            <a:fillRect/>
          </a:stretch>
        </p:blipFill>
        <p:spPr>
          <a:xfrm>
            <a:off x="77118" y="3413308"/>
            <a:ext cx="2431629" cy="1364714"/>
          </a:xfrm>
          <a:prstGeom prst="rect">
            <a:avLst/>
          </a:prstGeom>
        </p:spPr>
      </p:pic>
      <p:pic>
        <p:nvPicPr>
          <p:cNvPr id="12" name="Picture 11">
            <a:extLst>
              <a:ext uri="{FF2B5EF4-FFF2-40B4-BE49-F238E27FC236}">
                <a16:creationId xmlns:a16="http://schemas.microsoft.com/office/drawing/2014/main" id="{934B3143-F326-35B6-89E1-DF3A2523F5A9}"/>
              </a:ext>
            </a:extLst>
          </p:cNvPr>
          <p:cNvPicPr>
            <a:picLocks noChangeAspect="1"/>
          </p:cNvPicPr>
          <p:nvPr/>
        </p:nvPicPr>
        <p:blipFill>
          <a:blip r:embed="rId4"/>
          <a:stretch>
            <a:fillRect/>
          </a:stretch>
        </p:blipFill>
        <p:spPr>
          <a:xfrm>
            <a:off x="3004370" y="3579698"/>
            <a:ext cx="2183542" cy="1364714"/>
          </a:xfrm>
          <a:prstGeom prst="rect">
            <a:avLst/>
          </a:prstGeom>
        </p:spPr>
      </p:pic>
    </p:spTree>
    <p:extLst>
      <p:ext uri="{BB962C8B-B14F-4D97-AF65-F5344CB8AC3E}">
        <p14:creationId xmlns:p14="http://schemas.microsoft.com/office/powerpoint/2010/main" val="209080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3" name="Title 2">
            <a:extLst>
              <a:ext uri="{FF2B5EF4-FFF2-40B4-BE49-F238E27FC236}">
                <a16:creationId xmlns:a16="http://schemas.microsoft.com/office/drawing/2014/main" id="{3D3F3D2E-4DED-ABB7-7D69-843A1CAF6F50}"/>
              </a:ext>
            </a:extLst>
          </p:cNvPr>
          <p:cNvSpPr>
            <a:spLocks noGrp="1"/>
          </p:cNvSpPr>
          <p:nvPr>
            <p:ph type="title"/>
          </p:nvPr>
        </p:nvSpPr>
        <p:spPr>
          <a:xfrm>
            <a:off x="0" y="213305"/>
            <a:ext cx="5034710" cy="551845"/>
          </a:xfrm>
        </p:spPr>
        <p:txBody>
          <a:bodyPr/>
          <a:lstStyle/>
          <a:p>
            <a:r>
              <a:rPr lang="en-US" dirty="0">
                <a:solidFill>
                  <a:srgbClr val="39B6B5"/>
                </a:solidFill>
              </a:rPr>
              <a:t>Exploratory Data Analysis (EDA)</a:t>
            </a:r>
          </a:p>
        </p:txBody>
      </p:sp>
      <p:sp>
        <p:nvSpPr>
          <p:cNvPr id="4" name="TextBox 3">
            <a:extLst>
              <a:ext uri="{FF2B5EF4-FFF2-40B4-BE49-F238E27FC236}">
                <a16:creationId xmlns:a16="http://schemas.microsoft.com/office/drawing/2014/main" id="{46AE411D-A0E3-F446-B2D3-F82F6A56F10C}"/>
              </a:ext>
            </a:extLst>
          </p:cNvPr>
          <p:cNvSpPr txBox="1"/>
          <p:nvPr/>
        </p:nvSpPr>
        <p:spPr>
          <a:xfrm>
            <a:off x="462710" y="846986"/>
            <a:ext cx="4572000" cy="1754326"/>
          </a:xfrm>
          <a:prstGeom prst="rect">
            <a:avLst/>
          </a:prstGeom>
          <a:noFill/>
        </p:spPr>
        <p:txBody>
          <a:bodyPr wrap="square">
            <a:spAutoFit/>
          </a:bodyPr>
          <a:lstStyle/>
          <a:p>
            <a:pPr algn="l">
              <a:buFont typeface="Arial" panose="020B0604020202020204" pitchFamily="34" charset="0"/>
              <a:buChar char="•"/>
            </a:pPr>
            <a:r>
              <a:rPr lang="en-US" sz="1800" b="0" i="0" dirty="0">
                <a:solidFill>
                  <a:srgbClr val="0D0D0D"/>
                </a:solidFill>
                <a:effectLst/>
                <a:highlight>
                  <a:srgbClr val="FFFFFF"/>
                </a:highlight>
                <a:latin typeface="Arial Narrow" panose="020B0606020202030204" pitchFamily="34" charset="0"/>
              </a:rPr>
              <a:t>Explore the sales data using Python libraries like Pandas, NumPy, and Matplotlib/Seaborn.</a:t>
            </a:r>
          </a:p>
          <a:p>
            <a:pPr algn="l">
              <a:buFont typeface="Arial" panose="020B0604020202020204" pitchFamily="34" charset="0"/>
              <a:buChar char="•"/>
            </a:pPr>
            <a:r>
              <a:rPr lang="en-US" sz="1800" b="0" i="0" dirty="0">
                <a:solidFill>
                  <a:srgbClr val="0D0D0D"/>
                </a:solidFill>
                <a:effectLst/>
                <a:highlight>
                  <a:srgbClr val="FFFFFF"/>
                </a:highlight>
                <a:latin typeface="Arial Narrow" panose="020B0606020202030204" pitchFamily="34" charset="0"/>
              </a:rPr>
              <a:t>Analyze sales trends, seasonal patterns, and correlations between variables.</a:t>
            </a:r>
          </a:p>
          <a:p>
            <a:pPr algn="l">
              <a:buFont typeface="Arial" panose="020B0604020202020204" pitchFamily="34" charset="0"/>
              <a:buChar char="•"/>
            </a:pPr>
            <a:r>
              <a:rPr lang="en-US" sz="1800" b="0" i="0" dirty="0">
                <a:solidFill>
                  <a:srgbClr val="0D0D0D"/>
                </a:solidFill>
                <a:effectLst/>
                <a:highlight>
                  <a:srgbClr val="FFFFFF"/>
                </a:highlight>
                <a:latin typeface="Arial Narrow" panose="020B0606020202030204" pitchFamily="34" charset="0"/>
              </a:rPr>
              <a:t>Identify top-selling products, popular categories, and customer segmentation.</a:t>
            </a:r>
          </a:p>
        </p:txBody>
      </p:sp>
      <p:pic>
        <p:nvPicPr>
          <p:cNvPr id="6" name="Picture 5">
            <a:extLst>
              <a:ext uri="{FF2B5EF4-FFF2-40B4-BE49-F238E27FC236}">
                <a16:creationId xmlns:a16="http://schemas.microsoft.com/office/drawing/2014/main" id="{88C0DA7D-CF26-5B33-898A-55AF8480F9FB}"/>
              </a:ext>
            </a:extLst>
          </p:cNvPr>
          <p:cNvPicPr>
            <a:picLocks noChangeAspect="1"/>
          </p:cNvPicPr>
          <p:nvPr/>
        </p:nvPicPr>
        <p:blipFill>
          <a:blip r:embed="rId3"/>
          <a:stretch>
            <a:fillRect/>
          </a:stretch>
        </p:blipFill>
        <p:spPr>
          <a:xfrm>
            <a:off x="4669182" y="1630496"/>
            <a:ext cx="4474817" cy="3513004"/>
          </a:xfrm>
          <a:prstGeom prst="rect">
            <a:avLst/>
          </a:prstGeom>
        </p:spPr>
      </p:pic>
      <p:pic>
        <p:nvPicPr>
          <p:cNvPr id="8" name="Picture 7">
            <a:extLst>
              <a:ext uri="{FF2B5EF4-FFF2-40B4-BE49-F238E27FC236}">
                <a16:creationId xmlns:a16="http://schemas.microsoft.com/office/drawing/2014/main" id="{1374EECD-0F46-A43E-972C-13174FBCF0F9}"/>
              </a:ext>
            </a:extLst>
          </p:cNvPr>
          <p:cNvPicPr>
            <a:picLocks noChangeAspect="1"/>
          </p:cNvPicPr>
          <p:nvPr/>
        </p:nvPicPr>
        <p:blipFill>
          <a:blip r:embed="rId4"/>
          <a:stretch>
            <a:fillRect/>
          </a:stretch>
        </p:blipFill>
        <p:spPr>
          <a:xfrm>
            <a:off x="170761" y="2571750"/>
            <a:ext cx="1536163" cy="1536163"/>
          </a:xfrm>
          <a:prstGeom prst="rect">
            <a:avLst/>
          </a:prstGeom>
        </p:spPr>
      </p:pic>
      <p:pic>
        <p:nvPicPr>
          <p:cNvPr id="10" name="Picture 9">
            <a:extLst>
              <a:ext uri="{FF2B5EF4-FFF2-40B4-BE49-F238E27FC236}">
                <a16:creationId xmlns:a16="http://schemas.microsoft.com/office/drawing/2014/main" id="{67610CEB-686C-FDA8-5437-DFA5826EEEB7}"/>
              </a:ext>
            </a:extLst>
          </p:cNvPr>
          <p:cNvPicPr>
            <a:picLocks noChangeAspect="1"/>
          </p:cNvPicPr>
          <p:nvPr/>
        </p:nvPicPr>
        <p:blipFill>
          <a:blip r:embed="rId5"/>
          <a:stretch>
            <a:fillRect/>
          </a:stretch>
        </p:blipFill>
        <p:spPr>
          <a:xfrm>
            <a:off x="402116" y="4275688"/>
            <a:ext cx="2556258" cy="613502"/>
          </a:xfrm>
          <a:prstGeom prst="rect">
            <a:avLst/>
          </a:prstGeom>
        </p:spPr>
      </p:pic>
      <p:pic>
        <p:nvPicPr>
          <p:cNvPr id="12" name="Picture 11">
            <a:extLst>
              <a:ext uri="{FF2B5EF4-FFF2-40B4-BE49-F238E27FC236}">
                <a16:creationId xmlns:a16="http://schemas.microsoft.com/office/drawing/2014/main" id="{B6971D10-4518-51D1-A015-503B26DA4B50}"/>
              </a:ext>
            </a:extLst>
          </p:cNvPr>
          <p:cNvPicPr>
            <a:picLocks noChangeAspect="1"/>
          </p:cNvPicPr>
          <p:nvPr/>
        </p:nvPicPr>
        <p:blipFill>
          <a:blip r:embed="rId6"/>
          <a:stretch>
            <a:fillRect/>
          </a:stretch>
        </p:blipFill>
        <p:spPr>
          <a:xfrm>
            <a:off x="1706924" y="2769087"/>
            <a:ext cx="1215985" cy="1215985"/>
          </a:xfrm>
          <a:prstGeom prst="rect">
            <a:avLst/>
          </a:prstGeom>
        </p:spPr>
      </p:pic>
      <p:pic>
        <p:nvPicPr>
          <p:cNvPr id="14" name="Picture 13">
            <a:extLst>
              <a:ext uri="{FF2B5EF4-FFF2-40B4-BE49-F238E27FC236}">
                <a16:creationId xmlns:a16="http://schemas.microsoft.com/office/drawing/2014/main" id="{0F750E88-CEAA-597C-AD85-A57D15CBA348}"/>
              </a:ext>
            </a:extLst>
          </p:cNvPr>
          <p:cNvPicPr>
            <a:picLocks noChangeAspect="1"/>
          </p:cNvPicPr>
          <p:nvPr/>
        </p:nvPicPr>
        <p:blipFill>
          <a:blip r:embed="rId7"/>
          <a:stretch>
            <a:fillRect/>
          </a:stretch>
        </p:blipFill>
        <p:spPr>
          <a:xfrm>
            <a:off x="3243087" y="2720653"/>
            <a:ext cx="1105017" cy="1238356"/>
          </a:xfrm>
          <a:prstGeom prst="rect">
            <a:avLst/>
          </a:prstGeom>
        </p:spPr>
      </p:pic>
      <p:pic>
        <p:nvPicPr>
          <p:cNvPr id="9" name="Picture 8">
            <a:extLst>
              <a:ext uri="{FF2B5EF4-FFF2-40B4-BE49-F238E27FC236}">
                <a16:creationId xmlns:a16="http://schemas.microsoft.com/office/drawing/2014/main" id="{7D1FFC67-AFBE-5121-8156-4BE302BAA8C0}"/>
              </a:ext>
            </a:extLst>
          </p:cNvPr>
          <p:cNvPicPr>
            <a:picLocks noChangeAspect="1"/>
          </p:cNvPicPr>
          <p:nvPr/>
        </p:nvPicPr>
        <p:blipFill>
          <a:blip r:embed="rId8"/>
          <a:stretch>
            <a:fillRect/>
          </a:stretch>
        </p:blipFill>
        <p:spPr>
          <a:xfrm>
            <a:off x="3409699" y="3959009"/>
            <a:ext cx="1084838" cy="10848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162D-7BBD-A72B-9970-5AFCC46DE13C}"/>
              </a:ext>
            </a:extLst>
          </p:cNvPr>
          <p:cNvSpPr>
            <a:spLocks noGrp="1"/>
          </p:cNvSpPr>
          <p:nvPr>
            <p:ph type="title"/>
          </p:nvPr>
        </p:nvSpPr>
        <p:spPr>
          <a:xfrm>
            <a:off x="0" y="189237"/>
            <a:ext cx="5340452" cy="537877"/>
          </a:xfrm>
        </p:spPr>
        <p:txBody>
          <a:bodyPr/>
          <a:lstStyle/>
          <a:p>
            <a:r>
              <a:rPr lang="en-US" dirty="0">
                <a:solidFill>
                  <a:srgbClr val="39B6B5"/>
                </a:solidFill>
              </a:rPr>
              <a:t>Exploratory Data Analysis (EDA)</a:t>
            </a:r>
          </a:p>
        </p:txBody>
      </p:sp>
      <p:sp>
        <p:nvSpPr>
          <p:cNvPr id="6" name="TextBox 5">
            <a:extLst>
              <a:ext uri="{FF2B5EF4-FFF2-40B4-BE49-F238E27FC236}">
                <a16:creationId xmlns:a16="http://schemas.microsoft.com/office/drawing/2014/main" id="{CEF900DD-83B6-D7D8-41A4-5D1722492D21}"/>
              </a:ext>
            </a:extLst>
          </p:cNvPr>
          <p:cNvSpPr txBox="1"/>
          <p:nvPr/>
        </p:nvSpPr>
        <p:spPr>
          <a:xfrm>
            <a:off x="468216" y="727114"/>
            <a:ext cx="4572000" cy="523220"/>
          </a:xfrm>
          <a:prstGeom prst="rect">
            <a:avLst/>
          </a:prstGeom>
          <a:noFill/>
        </p:spPr>
        <p:txBody>
          <a:bodyPr wrap="square">
            <a:spAutoFit/>
          </a:bodyPr>
          <a:lstStyle/>
          <a:p>
            <a:r>
              <a:rPr lang="en-US" dirty="0">
                <a:latin typeface="Arial Narrow" panose="020B0606020202030204" pitchFamily="34" charset="0"/>
              </a:rPr>
              <a:t>We are having 3 datasets right here customer _new, transactions _new and </a:t>
            </a:r>
            <a:r>
              <a:rPr lang="en-US" dirty="0" err="1">
                <a:latin typeface="Arial Narrow" panose="020B0606020202030204" pitchFamily="34" charset="0"/>
              </a:rPr>
              <a:t>Prod_info</a:t>
            </a:r>
            <a:r>
              <a:rPr lang="en-US" dirty="0">
                <a:latin typeface="Arial Narrow" panose="020B0606020202030204" pitchFamily="34" charset="0"/>
              </a:rPr>
              <a:t>.</a:t>
            </a:r>
          </a:p>
        </p:txBody>
      </p:sp>
      <p:sp>
        <p:nvSpPr>
          <p:cNvPr id="12" name="TextBox 11">
            <a:extLst>
              <a:ext uri="{FF2B5EF4-FFF2-40B4-BE49-F238E27FC236}">
                <a16:creationId xmlns:a16="http://schemas.microsoft.com/office/drawing/2014/main" id="{C393560B-9669-3B91-11B0-C1CAA88036C9}"/>
              </a:ext>
            </a:extLst>
          </p:cNvPr>
          <p:cNvSpPr txBox="1"/>
          <p:nvPr/>
        </p:nvSpPr>
        <p:spPr>
          <a:xfrm>
            <a:off x="468216" y="1445435"/>
            <a:ext cx="8207568" cy="523220"/>
          </a:xfrm>
          <a:prstGeom prst="rect">
            <a:avLst/>
          </a:prstGeom>
          <a:noFill/>
        </p:spPr>
        <p:txBody>
          <a:bodyPr wrap="square">
            <a:spAutoFit/>
          </a:bodyPr>
          <a:lstStyle/>
          <a:p>
            <a:r>
              <a:rPr lang="en-US" b="1" dirty="0">
                <a:solidFill>
                  <a:schemeClr val="accent2"/>
                </a:solidFill>
              </a:rPr>
              <a:t>customer _new </a:t>
            </a:r>
            <a:r>
              <a:rPr lang="en-US" dirty="0">
                <a:solidFill>
                  <a:schemeClr val="accent2"/>
                </a:solidFill>
              </a:rPr>
              <a:t>having 8 columns and 4 of them is unwanted columns which having only null values. And this dataset store details about customers</a:t>
            </a:r>
            <a:r>
              <a:rPr lang="en-US" dirty="0">
                <a:solidFill>
                  <a:schemeClr val="accent2">
                    <a:lumMod val="60000"/>
                    <a:lumOff val="40000"/>
                  </a:schemeClr>
                </a:solidFill>
              </a:rPr>
              <a:t> </a:t>
            </a:r>
          </a:p>
        </p:txBody>
      </p:sp>
      <p:sp>
        <p:nvSpPr>
          <p:cNvPr id="17" name="TextBox 16">
            <a:extLst>
              <a:ext uri="{FF2B5EF4-FFF2-40B4-BE49-F238E27FC236}">
                <a16:creationId xmlns:a16="http://schemas.microsoft.com/office/drawing/2014/main" id="{2660A152-AF95-4FE4-7810-6A82E05F0D44}"/>
              </a:ext>
            </a:extLst>
          </p:cNvPr>
          <p:cNvSpPr txBox="1"/>
          <p:nvPr/>
        </p:nvSpPr>
        <p:spPr>
          <a:xfrm>
            <a:off x="468216" y="2760397"/>
            <a:ext cx="8207568" cy="523220"/>
          </a:xfrm>
          <a:prstGeom prst="rect">
            <a:avLst/>
          </a:prstGeom>
          <a:noFill/>
        </p:spPr>
        <p:txBody>
          <a:bodyPr wrap="square">
            <a:spAutoFit/>
          </a:bodyPr>
          <a:lstStyle/>
          <a:p>
            <a:r>
              <a:rPr lang="en-US" b="1" dirty="0">
                <a:solidFill>
                  <a:schemeClr val="accent2"/>
                </a:solidFill>
              </a:rPr>
              <a:t>transactions _new </a:t>
            </a:r>
            <a:r>
              <a:rPr lang="en-US" dirty="0">
                <a:solidFill>
                  <a:schemeClr val="accent2"/>
                </a:solidFill>
              </a:rPr>
              <a:t>having 10 columns and this dataset stores details about transactions and products codes.</a:t>
            </a:r>
            <a:endParaRPr lang="en-US" b="1" dirty="0">
              <a:solidFill>
                <a:schemeClr val="accent2"/>
              </a:solidFill>
            </a:endParaRPr>
          </a:p>
        </p:txBody>
      </p:sp>
      <p:sp>
        <p:nvSpPr>
          <p:cNvPr id="23" name="TextBox 22">
            <a:extLst>
              <a:ext uri="{FF2B5EF4-FFF2-40B4-BE49-F238E27FC236}">
                <a16:creationId xmlns:a16="http://schemas.microsoft.com/office/drawing/2014/main" id="{674755EA-2434-42B4-35D5-DAD6329893DA}"/>
              </a:ext>
            </a:extLst>
          </p:cNvPr>
          <p:cNvSpPr txBox="1"/>
          <p:nvPr/>
        </p:nvSpPr>
        <p:spPr>
          <a:xfrm>
            <a:off x="468215" y="4068626"/>
            <a:ext cx="8207567" cy="307777"/>
          </a:xfrm>
          <a:prstGeom prst="rect">
            <a:avLst/>
          </a:prstGeom>
          <a:noFill/>
        </p:spPr>
        <p:txBody>
          <a:bodyPr wrap="square">
            <a:spAutoFit/>
          </a:bodyPr>
          <a:lstStyle/>
          <a:p>
            <a:r>
              <a:rPr lang="en-US" b="1" dirty="0" err="1">
                <a:solidFill>
                  <a:schemeClr val="accent2"/>
                </a:solidFill>
              </a:rPr>
              <a:t>Prod_info</a:t>
            </a:r>
            <a:r>
              <a:rPr lang="en-US" b="1" dirty="0">
                <a:solidFill>
                  <a:schemeClr val="accent2"/>
                </a:solidFill>
              </a:rPr>
              <a:t> </a:t>
            </a:r>
            <a:r>
              <a:rPr lang="en-US" dirty="0">
                <a:solidFill>
                  <a:schemeClr val="accent2"/>
                </a:solidFill>
              </a:rPr>
              <a:t>having only  4 columns. Its store details about products along with their products codes.  </a:t>
            </a:r>
            <a:endParaRPr lang="en-US" b="1" dirty="0">
              <a:solidFill>
                <a:schemeClr val="accent2"/>
              </a:solidFill>
            </a:endParaRPr>
          </a:p>
        </p:txBody>
      </p:sp>
      <p:pic>
        <p:nvPicPr>
          <p:cNvPr id="25" name="Picture 24">
            <a:extLst>
              <a:ext uri="{FF2B5EF4-FFF2-40B4-BE49-F238E27FC236}">
                <a16:creationId xmlns:a16="http://schemas.microsoft.com/office/drawing/2014/main" id="{F2D4D20B-7FD1-F5E1-83A2-3E14EEF4B78E}"/>
              </a:ext>
            </a:extLst>
          </p:cNvPr>
          <p:cNvPicPr>
            <a:picLocks noChangeAspect="1"/>
          </p:cNvPicPr>
          <p:nvPr/>
        </p:nvPicPr>
        <p:blipFill>
          <a:blip r:embed="rId2"/>
          <a:stretch>
            <a:fillRect/>
          </a:stretch>
        </p:blipFill>
        <p:spPr>
          <a:xfrm>
            <a:off x="468216" y="1967048"/>
            <a:ext cx="6268325" cy="666843"/>
          </a:xfrm>
          <a:prstGeom prst="rect">
            <a:avLst/>
          </a:prstGeom>
        </p:spPr>
      </p:pic>
      <p:pic>
        <p:nvPicPr>
          <p:cNvPr id="29" name="Picture 28">
            <a:extLst>
              <a:ext uri="{FF2B5EF4-FFF2-40B4-BE49-F238E27FC236}">
                <a16:creationId xmlns:a16="http://schemas.microsoft.com/office/drawing/2014/main" id="{B947D530-B48B-3D19-6148-97884A25D341}"/>
              </a:ext>
            </a:extLst>
          </p:cNvPr>
          <p:cNvPicPr>
            <a:picLocks noChangeAspect="1"/>
          </p:cNvPicPr>
          <p:nvPr/>
        </p:nvPicPr>
        <p:blipFill>
          <a:blip r:embed="rId3"/>
          <a:stretch>
            <a:fillRect/>
          </a:stretch>
        </p:blipFill>
        <p:spPr>
          <a:xfrm>
            <a:off x="468216" y="3295090"/>
            <a:ext cx="7306695" cy="657317"/>
          </a:xfrm>
          <a:prstGeom prst="rect">
            <a:avLst/>
          </a:prstGeom>
        </p:spPr>
      </p:pic>
      <p:pic>
        <p:nvPicPr>
          <p:cNvPr id="31" name="Picture 30">
            <a:extLst>
              <a:ext uri="{FF2B5EF4-FFF2-40B4-BE49-F238E27FC236}">
                <a16:creationId xmlns:a16="http://schemas.microsoft.com/office/drawing/2014/main" id="{643F00DD-7533-D676-DBD9-1F4BC82F639C}"/>
              </a:ext>
            </a:extLst>
          </p:cNvPr>
          <p:cNvPicPr>
            <a:picLocks noChangeAspect="1"/>
          </p:cNvPicPr>
          <p:nvPr/>
        </p:nvPicPr>
        <p:blipFill>
          <a:blip r:embed="rId4"/>
          <a:stretch>
            <a:fillRect/>
          </a:stretch>
        </p:blipFill>
        <p:spPr>
          <a:xfrm>
            <a:off x="468216" y="4344578"/>
            <a:ext cx="4753638" cy="609685"/>
          </a:xfrm>
          <a:prstGeom prst="rect">
            <a:avLst/>
          </a:prstGeom>
        </p:spPr>
      </p:pic>
    </p:spTree>
    <p:extLst>
      <p:ext uri="{BB962C8B-B14F-4D97-AF65-F5344CB8AC3E}">
        <p14:creationId xmlns:p14="http://schemas.microsoft.com/office/powerpoint/2010/main" val="316647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C2E171-3FD6-6404-5429-5F67DF5B4F37}"/>
              </a:ext>
            </a:extLst>
          </p:cNvPr>
          <p:cNvSpPr>
            <a:spLocks noGrp="1"/>
          </p:cNvSpPr>
          <p:nvPr>
            <p:ph type="title"/>
          </p:nvPr>
        </p:nvSpPr>
        <p:spPr>
          <a:xfrm>
            <a:off x="0" y="189237"/>
            <a:ext cx="5340452" cy="537877"/>
          </a:xfrm>
        </p:spPr>
        <p:txBody>
          <a:bodyPr/>
          <a:lstStyle/>
          <a:p>
            <a:r>
              <a:rPr lang="en-US" dirty="0">
                <a:solidFill>
                  <a:srgbClr val="39B6B5"/>
                </a:solidFill>
              </a:rPr>
              <a:t>Exploratory Data Analysis (EDA)</a:t>
            </a:r>
          </a:p>
        </p:txBody>
      </p:sp>
      <p:sp>
        <p:nvSpPr>
          <p:cNvPr id="4" name="TextBox 3">
            <a:extLst>
              <a:ext uri="{FF2B5EF4-FFF2-40B4-BE49-F238E27FC236}">
                <a16:creationId xmlns:a16="http://schemas.microsoft.com/office/drawing/2014/main" id="{7CFC7093-075B-765F-B227-23B2A06A10E0}"/>
              </a:ext>
            </a:extLst>
          </p:cNvPr>
          <p:cNvSpPr txBox="1"/>
          <p:nvPr/>
        </p:nvSpPr>
        <p:spPr>
          <a:xfrm>
            <a:off x="0" y="727114"/>
            <a:ext cx="3657602" cy="307777"/>
          </a:xfrm>
          <a:prstGeom prst="rect">
            <a:avLst/>
          </a:prstGeom>
          <a:noFill/>
        </p:spPr>
        <p:txBody>
          <a:bodyPr wrap="square" rtlCol="0">
            <a:spAutoFit/>
          </a:bodyPr>
          <a:lstStyle/>
          <a:p>
            <a:r>
              <a:rPr lang="en-US" b="1" dirty="0">
                <a:solidFill>
                  <a:schemeClr val="accent2"/>
                </a:solidFill>
              </a:rPr>
              <a:t>Data Cleaning </a:t>
            </a:r>
          </a:p>
        </p:txBody>
      </p:sp>
      <p:sp>
        <p:nvSpPr>
          <p:cNvPr id="7" name="TextBox 6">
            <a:extLst>
              <a:ext uri="{FF2B5EF4-FFF2-40B4-BE49-F238E27FC236}">
                <a16:creationId xmlns:a16="http://schemas.microsoft.com/office/drawing/2014/main" id="{631E0FB5-4768-CB14-254A-1F2F710190D4}"/>
              </a:ext>
            </a:extLst>
          </p:cNvPr>
          <p:cNvSpPr txBox="1"/>
          <p:nvPr/>
        </p:nvSpPr>
        <p:spPr>
          <a:xfrm>
            <a:off x="0" y="1034891"/>
            <a:ext cx="4583016" cy="2246769"/>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Narrow" panose="020B0606020202030204" pitchFamily="34" charset="0"/>
              </a:rPr>
              <a:t>In data cleaning process we have deleted some unwanted columns form our </a:t>
            </a:r>
            <a:r>
              <a:rPr lang="en-US" dirty="0" err="1">
                <a:latin typeface="Arial Narrow" panose="020B0606020202030204" pitchFamily="34" charset="0"/>
              </a:rPr>
              <a:t>customer_new</a:t>
            </a:r>
            <a:r>
              <a:rPr lang="en-US" dirty="0">
                <a:latin typeface="Arial Narrow" panose="020B0606020202030204" pitchFamily="34" charset="0"/>
              </a:rPr>
              <a:t> dataset using drop method and after deleting columns we have now 4 columns.</a:t>
            </a:r>
          </a:p>
          <a:p>
            <a:endParaRPr lang="en-US" dirty="0">
              <a:latin typeface="Arial Narrow" panose="020B0606020202030204" pitchFamily="34" charset="0"/>
            </a:endParaRPr>
          </a:p>
          <a:p>
            <a:pPr marL="285750" indent="-285750">
              <a:buFont typeface="Arial" panose="020B0604020202020204" pitchFamily="34" charset="0"/>
              <a:buChar char="•"/>
            </a:pPr>
            <a:r>
              <a:rPr lang="en-US" dirty="0">
                <a:latin typeface="Arial Narrow" panose="020B0606020202030204" pitchFamily="34" charset="0"/>
              </a:rPr>
              <a:t>And we have add a columns on </a:t>
            </a:r>
            <a:r>
              <a:rPr lang="en-US" dirty="0" err="1">
                <a:latin typeface="Arial Narrow" panose="020B0606020202030204" pitchFamily="34" charset="0"/>
              </a:rPr>
              <a:t>transactions_new</a:t>
            </a:r>
            <a:r>
              <a:rPr lang="en-US" dirty="0">
                <a:latin typeface="Arial Narrow" panose="020B0606020202030204" pitchFamily="34" charset="0"/>
              </a:rPr>
              <a:t> and </a:t>
            </a:r>
            <a:r>
              <a:rPr lang="en-US" dirty="0" err="1">
                <a:latin typeface="Arial Narrow" panose="020B0606020202030204" pitchFamily="34" charset="0"/>
              </a:rPr>
              <a:t>prod_info</a:t>
            </a:r>
            <a:r>
              <a:rPr lang="en-US" dirty="0">
                <a:latin typeface="Arial Narrow" panose="020B0606020202030204" pitchFamily="34" charset="0"/>
              </a:rPr>
              <a:t> for merging </a:t>
            </a:r>
            <a:r>
              <a:rPr lang="en-US" dirty="0" err="1">
                <a:latin typeface="Arial Narrow" panose="020B0606020202030204" pitchFamily="34" charset="0"/>
              </a:rPr>
              <a:t>purose</a:t>
            </a:r>
            <a:r>
              <a:rPr lang="en-US" dirty="0">
                <a:latin typeface="Arial Narrow" panose="020B0606020202030204" pitchFamily="34" charset="0"/>
              </a:rPr>
              <a:t> “</a:t>
            </a:r>
            <a:r>
              <a:rPr lang="en-US" dirty="0" err="1">
                <a:latin typeface="Arial Narrow" panose="020B0606020202030204" pitchFamily="34" charset="0"/>
              </a:rPr>
              <a:t>Join_id</a:t>
            </a:r>
            <a:r>
              <a:rPr lang="en-US" dirty="0">
                <a:latin typeface="Arial Narrow" panose="020B0606020202030204" pitchFamily="34" charset="0"/>
              </a:rPr>
              <a:t>” which is concatenation of two columns </a:t>
            </a:r>
            <a:r>
              <a:rPr lang="en-US" dirty="0" err="1">
                <a:latin typeface="Arial Narrow" panose="020B0606020202030204" pitchFamily="34" charset="0"/>
              </a:rPr>
              <a:t>prod_cat_code</a:t>
            </a:r>
            <a:r>
              <a:rPr lang="en-US" dirty="0">
                <a:latin typeface="Arial Narrow" panose="020B0606020202030204" pitchFamily="34" charset="0"/>
              </a:rPr>
              <a:t> and </a:t>
            </a:r>
            <a:r>
              <a:rPr lang="en-US" dirty="0" err="1">
                <a:latin typeface="Arial Narrow" panose="020B0606020202030204" pitchFamily="34" charset="0"/>
              </a:rPr>
              <a:t>prod_subcat_code</a:t>
            </a:r>
            <a:r>
              <a:rPr lang="en-US" dirty="0">
                <a:latin typeface="Arial Narrow" panose="020B0606020202030204" pitchFamily="34" charset="0"/>
              </a:rPr>
              <a:t>.</a:t>
            </a:r>
          </a:p>
          <a:p>
            <a:pPr marL="285750" indent="-285750">
              <a:buFont typeface="Arial" panose="020B0604020202020204" pitchFamily="34" charset="0"/>
              <a:buChar char="•"/>
            </a:pPr>
            <a:endParaRPr lang="en-US" dirty="0">
              <a:latin typeface="Arial Narrow" panose="020B0606020202030204" pitchFamily="34" charset="0"/>
            </a:endParaRPr>
          </a:p>
          <a:p>
            <a:pPr marL="285750" indent="-285750">
              <a:buFont typeface="Arial" panose="020B0604020202020204" pitchFamily="34" charset="0"/>
              <a:buChar char="•"/>
            </a:pPr>
            <a:r>
              <a:rPr lang="en-US" dirty="0">
                <a:latin typeface="Arial Narrow" panose="020B0606020202030204" pitchFamily="34" charset="0"/>
              </a:rPr>
              <a:t>After that we have merged all the dataset into one dataset and we saved it with </a:t>
            </a:r>
            <a:r>
              <a:rPr lang="en-US" dirty="0" err="1">
                <a:latin typeface="Arial Narrow" panose="020B0606020202030204" pitchFamily="34" charset="0"/>
              </a:rPr>
              <a:t>merged_data</a:t>
            </a:r>
            <a:r>
              <a:rPr lang="en-US" dirty="0">
                <a:latin typeface="Arial Narrow" panose="020B0606020202030204" pitchFamily="34" charset="0"/>
              </a:rPr>
              <a:t> name.</a:t>
            </a:r>
          </a:p>
        </p:txBody>
      </p:sp>
      <p:pic>
        <p:nvPicPr>
          <p:cNvPr id="9" name="Picture 8">
            <a:extLst>
              <a:ext uri="{FF2B5EF4-FFF2-40B4-BE49-F238E27FC236}">
                <a16:creationId xmlns:a16="http://schemas.microsoft.com/office/drawing/2014/main" id="{3FE52410-2262-4C60-FEA0-96C4980D497B}"/>
              </a:ext>
            </a:extLst>
          </p:cNvPr>
          <p:cNvPicPr>
            <a:picLocks noChangeAspect="1"/>
          </p:cNvPicPr>
          <p:nvPr/>
        </p:nvPicPr>
        <p:blipFill>
          <a:blip r:embed="rId2"/>
          <a:stretch>
            <a:fillRect/>
          </a:stretch>
        </p:blipFill>
        <p:spPr>
          <a:xfrm>
            <a:off x="5457825" y="1757804"/>
            <a:ext cx="3210373" cy="676369"/>
          </a:xfrm>
          <a:prstGeom prst="rect">
            <a:avLst/>
          </a:prstGeom>
        </p:spPr>
      </p:pic>
      <p:pic>
        <p:nvPicPr>
          <p:cNvPr id="19" name="Picture 18">
            <a:extLst>
              <a:ext uri="{FF2B5EF4-FFF2-40B4-BE49-F238E27FC236}">
                <a16:creationId xmlns:a16="http://schemas.microsoft.com/office/drawing/2014/main" id="{42BF9AA0-5319-66EB-6AA6-9BC028F393BF}"/>
              </a:ext>
            </a:extLst>
          </p:cNvPr>
          <p:cNvPicPr>
            <a:picLocks noChangeAspect="1"/>
          </p:cNvPicPr>
          <p:nvPr/>
        </p:nvPicPr>
        <p:blipFill>
          <a:blip r:embed="rId3"/>
          <a:stretch>
            <a:fillRect/>
          </a:stretch>
        </p:blipFill>
        <p:spPr>
          <a:xfrm>
            <a:off x="5457825" y="833750"/>
            <a:ext cx="2915057" cy="924054"/>
          </a:xfrm>
          <a:prstGeom prst="rect">
            <a:avLst/>
          </a:prstGeom>
        </p:spPr>
      </p:pic>
      <p:pic>
        <p:nvPicPr>
          <p:cNvPr id="23" name="Picture 22">
            <a:extLst>
              <a:ext uri="{FF2B5EF4-FFF2-40B4-BE49-F238E27FC236}">
                <a16:creationId xmlns:a16="http://schemas.microsoft.com/office/drawing/2014/main" id="{24C4E79F-7A3E-59B2-26A0-C3167DC6F656}"/>
              </a:ext>
            </a:extLst>
          </p:cNvPr>
          <p:cNvPicPr>
            <a:picLocks noChangeAspect="1"/>
          </p:cNvPicPr>
          <p:nvPr/>
        </p:nvPicPr>
        <p:blipFill>
          <a:blip r:embed="rId4"/>
          <a:stretch>
            <a:fillRect/>
          </a:stretch>
        </p:blipFill>
        <p:spPr>
          <a:xfrm>
            <a:off x="1266240" y="3820718"/>
            <a:ext cx="7401958" cy="257211"/>
          </a:xfrm>
          <a:prstGeom prst="rect">
            <a:avLst/>
          </a:prstGeom>
        </p:spPr>
      </p:pic>
      <p:pic>
        <p:nvPicPr>
          <p:cNvPr id="25" name="Picture 24">
            <a:extLst>
              <a:ext uri="{FF2B5EF4-FFF2-40B4-BE49-F238E27FC236}">
                <a16:creationId xmlns:a16="http://schemas.microsoft.com/office/drawing/2014/main" id="{70083CEA-CB14-D627-FB58-D4236214E9BE}"/>
              </a:ext>
            </a:extLst>
          </p:cNvPr>
          <p:cNvPicPr>
            <a:picLocks noChangeAspect="1"/>
          </p:cNvPicPr>
          <p:nvPr/>
        </p:nvPicPr>
        <p:blipFill>
          <a:blip r:embed="rId5"/>
          <a:stretch>
            <a:fillRect/>
          </a:stretch>
        </p:blipFill>
        <p:spPr>
          <a:xfrm>
            <a:off x="1266240" y="4076060"/>
            <a:ext cx="7259063" cy="228632"/>
          </a:xfrm>
          <a:prstGeom prst="rect">
            <a:avLst/>
          </a:prstGeom>
        </p:spPr>
      </p:pic>
    </p:spTree>
    <p:extLst>
      <p:ext uri="{BB962C8B-B14F-4D97-AF65-F5344CB8AC3E}">
        <p14:creationId xmlns:p14="http://schemas.microsoft.com/office/powerpoint/2010/main" val="321196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F04B084-CE39-E268-BCBB-C4574BF8C3D3}"/>
              </a:ext>
            </a:extLst>
          </p:cNvPr>
          <p:cNvSpPr>
            <a:spLocks noGrp="1"/>
          </p:cNvSpPr>
          <p:nvPr>
            <p:ph type="title"/>
          </p:nvPr>
        </p:nvSpPr>
        <p:spPr>
          <a:xfrm>
            <a:off x="0" y="189237"/>
            <a:ext cx="5340452" cy="537877"/>
          </a:xfrm>
        </p:spPr>
        <p:txBody>
          <a:bodyPr/>
          <a:lstStyle/>
          <a:p>
            <a:r>
              <a:rPr lang="en-US" dirty="0">
                <a:solidFill>
                  <a:srgbClr val="39B6B5"/>
                </a:solidFill>
              </a:rPr>
              <a:t>Exploratory Data Analysis (EDA)</a:t>
            </a:r>
          </a:p>
        </p:txBody>
      </p:sp>
      <p:sp>
        <p:nvSpPr>
          <p:cNvPr id="7" name="TextBox 6">
            <a:extLst>
              <a:ext uri="{FF2B5EF4-FFF2-40B4-BE49-F238E27FC236}">
                <a16:creationId xmlns:a16="http://schemas.microsoft.com/office/drawing/2014/main" id="{7FEA30E0-995C-9759-4B47-58618CB62254}"/>
              </a:ext>
            </a:extLst>
          </p:cNvPr>
          <p:cNvSpPr txBox="1"/>
          <p:nvPr/>
        </p:nvSpPr>
        <p:spPr>
          <a:xfrm>
            <a:off x="490251" y="816056"/>
            <a:ext cx="4572000" cy="738664"/>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Narrow" panose="020B0606020202030204" pitchFamily="34" charset="0"/>
              </a:rPr>
              <a:t>We have used Inner join for  merging the all the datasets and we used it coz there will be no duplicate values.</a:t>
            </a:r>
          </a:p>
          <a:p>
            <a:pPr marL="285750" indent="-285750">
              <a:buFont typeface="Arial" panose="020B0604020202020204" pitchFamily="34" charset="0"/>
              <a:buChar char="•"/>
            </a:pPr>
            <a:r>
              <a:rPr lang="en-US" dirty="0">
                <a:latin typeface="Arial Narrow" panose="020B0606020202030204" pitchFamily="34" charset="0"/>
              </a:rPr>
              <a:t>Now in our final datasets we are having 16 variables  </a:t>
            </a:r>
          </a:p>
        </p:txBody>
      </p:sp>
      <p:pic>
        <p:nvPicPr>
          <p:cNvPr id="9" name="Picture 8">
            <a:extLst>
              <a:ext uri="{FF2B5EF4-FFF2-40B4-BE49-F238E27FC236}">
                <a16:creationId xmlns:a16="http://schemas.microsoft.com/office/drawing/2014/main" id="{A0FE0820-FADB-7C76-41A8-862BFC4933C3}"/>
              </a:ext>
            </a:extLst>
          </p:cNvPr>
          <p:cNvPicPr>
            <a:picLocks noChangeAspect="1"/>
          </p:cNvPicPr>
          <p:nvPr/>
        </p:nvPicPr>
        <p:blipFill>
          <a:blip r:embed="rId2"/>
          <a:stretch>
            <a:fillRect/>
          </a:stretch>
        </p:blipFill>
        <p:spPr>
          <a:xfrm>
            <a:off x="385760" y="2811596"/>
            <a:ext cx="8372475" cy="952500"/>
          </a:xfrm>
          <a:prstGeom prst="rect">
            <a:avLst/>
          </a:prstGeom>
        </p:spPr>
      </p:pic>
      <p:pic>
        <p:nvPicPr>
          <p:cNvPr id="11" name="Picture 10">
            <a:extLst>
              <a:ext uri="{FF2B5EF4-FFF2-40B4-BE49-F238E27FC236}">
                <a16:creationId xmlns:a16="http://schemas.microsoft.com/office/drawing/2014/main" id="{44EA5D80-2BEB-2D21-90D9-E68F9A76DB7E}"/>
              </a:ext>
            </a:extLst>
          </p:cNvPr>
          <p:cNvPicPr>
            <a:picLocks noChangeAspect="1"/>
          </p:cNvPicPr>
          <p:nvPr/>
        </p:nvPicPr>
        <p:blipFill>
          <a:blip r:embed="rId3"/>
          <a:stretch>
            <a:fillRect/>
          </a:stretch>
        </p:blipFill>
        <p:spPr>
          <a:xfrm>
            <a:off x="3224211" y="4077963"/>
            <a:ext cx="2695575" cy="876300"/>
          </a:xfrm>
          <a:prstGeom prst="rect">
            <a:avLst/>
          </a:prstGeom>
        </p:spPr>
      </p:pic>
      <p:pic>
        <p:nvPicPr>
          <p:cNvPr id="13" name="Picture 12">
            <a:extLst>
              <a:ext uri="{FF2B5EF4-FFF2-40B4-BE49-F238E27FC236}">
                <a16:creationId xmlns:a16="http://schemas.microsoft.com/office/drawing/2014/main" id="{88CF5E06-9572-9DF3-D52E-81CF3689AFFD}"/>
              </a:ext>
            </a:extLst>
          </p:cNvPr>
          <p:cNvPicPr>
            <a:picLocks noChangeAspect="1"/>
          </p:cNvPicPr>
          <p:nvPr/>
        </p:nvPicPr>
        <p:blipFill>
          <a:blip r:embed="rId4"/>
          <a:stretch>
            <a:fillRect/>
          </a:stretch>
        </p:blipFill>
        <p:spPr>
          <a:xfrm>
            <a:off x="619123" y="1922105"/>
            <a:ext cx="5210175" cy="323850"/>
          </a:xfrm>
          <a:prstGeom prst="rect">
            <a:avLst/>
          </a:prstGeom>
        </p:spPr>
      </p:pic>
      <p:pic>
        <p:nvPicPr>
          <p:cNvPr id="15" name="Picture 14">
            <a:extLst>
              <a:ext uri="{FF2B5EF4-FFF2-40B4-BE49-F238E27FC236}">
                <a16:creationId xmlns:a16="http://schemas.microsoft.com/office/drawing/2014/main" id="{34451703-D87C-1D70-F21D-DE6DB44F2BD6}"/>
              </a:ext>
            </a:extLst>
          </p:cNvPr>
          <p:cNvPicPr>
            <a:picLocks noChangeAspect="1"/>
          </p:cNvPicPr>
          <p:nvPr/>
        </p:nvPicPr>
        <p:blipFill>
          <a:blip r:embed="rId5"/>
          <a:stretch>
            <a:fillRect/>
          </a:stretch>
        </p:blipFill>
        <p:spPr>
          <a:xfrm>
            <a:off x="619123" y="2245955"/>
            <a:ext cx="5457825" cy="428625"/>
          </a:xfrm>
          <a:prstGeom prst="rect">
            <a:avLst/>
          </a:prstGeom>
        </p:spPr>
      </p:pic>
    </p:spTree>
    <p:extLst>
      <p:ext uri="{BB962C8B-B14F-4D97-AF65-F5344CB8AC3E}">
        <p14:creationId xmlns:p14="http://schemas.microsoft.com/office/powerpoint/2010/main" val="191110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B6C3BB-7B95-A710-47AE-40EBC9E4FD6F}"/>
              </a:ext>
            </a:extLst>
          </p:cNvPr>
          <p:cNvSpPr>
            <a:spLocks noGrp="1"/>
          </p:cNvSpPr>
          <p:nvPr>
            <p:ph type="title"/>
          </p:nvPr>
        </p:nvSpPr>
        <p:spPr>
          <a:xfrm>
            <a:off x="0" y="189237"/>
            <a:ext cx="5340452" cy="537877"/>
          </a:xfrm>
        </p:spPr>
        <p:txBody>
          <a:bodyPr/>
          <a:lstStyle/>
          <a:p>
            <a:r>
              <a:rPr lang="en-US" dirty="0">
                <a:solidFill>
                  <a:srgbClr val="39B6B5"/>
                </a:solidFill>
              </a:rPr>
              <a:t>Exploratory Data Analysis (EDA)</a:t>
            </a:r>
          </a:p>
        </p:txBody>
      </p:sp>
      <p:pic>
        <p:nvPicPr>
          <p:cNvPr id="5" name="Picture 4">
            <a:extLst>
              <a:ext uri="{FF2B5EF4-FFF2-40B4-BE49-F238E27FC236}">
                <a16:creationId xmlns:a16="http://schemas.microsoft.com/office/drawing/2014/main" id="{9A490CFA-0BC5-956A-EDA1-90FF9218F9D6}"/>
              </a:ext>
            </a:extLst>
          </p:cNvPr>
          <p:cNvPicPr>
            <a:picLocks noChangeAspect="1"/>
          </p:cNvPicPr>
          <p:nvPr/>
        </p:nvPicPr>
        <p:blipFill>
          <a:blip r:embed="rId2"/>
          <a:stretch>
            <a:fillRect/>
          </a:stretch>
        </p:blipFill>
        <p:spPr>
          <a:xfrm>
            <a:off x="5612060" y="1161494"/>
            <a:ext cx="3296110" cy="3982006"/>
          </a:xfrm>
          <a:prstGeom prst="rect">
            <a:avLst/>
          </a:prstGeom>
        </p:spPr>
      </p:pic>
      <p:pic>
        <p:nvPicPr>
          <p:cNvPr id="7" name="Picture 6">
            <a:extLst>
              <a:ext uri="{FF2B5EF4-FFF2-40B4-BE49-F238E27FC236}">
                <a16:creationId xmlns:a16="http://schemas.microsoft.com/office/drawing/2014/main" id="{9974968F-FEC3-D722-6EFE-5C4F82314875}"/>
              </a:ext>
            </a:extLst>
          </p:cNvPr>
          <p:cNvPicPr>
            <a:picLocks noChangeAspect="1"/>
          </p:cNvPicPr>
          <p:nvPr/>
        </p:nvPicPr>
        <p:blipFill>
          <a:blip r:embed="rId3"/>
          <a:stretch>
            <a:fillRect/>
          </a:stretch>
        </p:blipFill>
        <p:spPr>
          <a:xfrm>
            <a:off x="3662235" y="1188348"/>
            <a:ext cx="1819529" cy="3019846"/>
          </a:xfrm>
          <a:prstGeom prst="rect">
            <a:avLst/>
          </a:prstGeom>
        </p:spPr>
      </p:pic>
      <p:pic>
        <p:nvPicPr>
          <p:cNvPr id="9" name="Picture 8">
            <a:extLst>
              <a:ext uri="{FF2B5EF4-FFF2-40B4-BE49-F238E27FC236}">
                <a16:creationId xmlns:a16="http://schemas.microsoft.com/office/drawing/2014/main" id="{95A9EDC8-0BD0-950E-B19B-5FD47F547CDC}"/>
              </a:ext>
            </a:extLst>
          </p:cNvPr>
          <p:cNvPicPr>
            <a:picLocks noChangeAspect="1"/>
          </p:cNvPicPr>
          <p:nvPr/>
        </p:nvPicPr>
        <p:blipFill>
          <a:blip r:embed="rId4"/>
          <a:stretch>
            <a:fillRect/>
          </a:stretch>
        </p:blipFill>
        <p:spPr>
          <a:xfrm>
            <a:off x="5612060" y="950452"/>
            <a:ext cx="1095375" cy="200025"/>
          </a:xfrm>
          <a:prstGeom prst="rect">
            <a:avLst/>
          </a:prstGeom>
        </p:spPr>
      </p:pic>
      <p:pic>
        <p:nvPicPr>
          <p:cNvPr id="11" name="Picture 10">
            <a:extLst>
              <a:ext uri="{FF2B5EF4-FFF2-40B4-BE49-F238E27FC236}">
                <a16:creationId xmlns:a16="http://schemas.microsoft.com/office/drawing/2014/main" id="{6C958AB5-D438-7AA4-4D48-C998F62FEB48}"/>
              </a:ext>
            </a:extLst>
          </p:cNvPr>
          <p:cNvPicPr>
            <a:picLocks noChangeAspect="1"/>
          </p:cNvPicPr>
          <p:nvPr/>
        </p:nvPicPr>
        <p:blipFill>
          <a:blip r:embed="rId5"/>
          <a:stretch>
            <a:fillRect/>
          </a:stretch>
        </p:blipFill>
        <p:spPr>
          <a:xfrm>
            <a:off x="3662235" y="969502"/>
            <a:ext cx="1590675" cy="180975"/>
          </a:xfrm>
          <a:prstGeom prst="rect">
            <a:avLst/>
          </a:prstGeom>
        </p:spPr>
      </p:pic>
      <p:pic>
        <p:nvPicPr>
          <p:cNvPr id="15" name="Picture 14">
            <a:extLst>
              <a:ext uri="{FF2B5EF4-FFF2-40B4-BE49-F238E27FC236}">
                <a16:creationId xmlns:a16="http://schemas.microsoft.com/office/drawing/2014/main" id="{9B1F9CBB-E759-51B8-836D-A013EA998FD5}"/>
              </a:ext>
            </a:extLst>
          </p:cNvPr>
          <p:cNvPicPr>
            <a:picLocks noChangeAspect="1"/>
          </p:cNvPicPr>
          <p:nvPr/>
        </p:nvPicPr>
        <p:blipFill>
          <a:blip r:embed="rId6"/>
          <a:stretch>
            <a:fillRect/>
          </a:stretch>
        </p:blipFill>
        <p:spPr>
          <a:xfrm>
            <a:off x="50825" y="4669428"/>
            <a:ext cx="4944165" cy="352474"/>
          </a:xfrm>
          <a:prstGeom prst="rect">
            <a:avLst/>
          </a:prstGeom>
        </p:spPr>
      </p:pic>
      <p:sp>
        <p:nvSpPr>
          <p:cNvPr id="19" name="TextBox 18">
            <a:extLst>
              <a:ext uri="{FF2B5EF4-FFF2-40B4-BE49-F238E27FC236}">
                <a16:creationId xmlns:a16="http://schemas.microsoft.com/office/drawing/2014/main" id="{E27BD865-8142-A4C8-1993-08BF01F2F917}"/>
              </a:ext>
            </a:extLst>
          </p:cNvPr>
          <p:cNvSpPr txBox="1"/>
          <p:nvPr/>
        </p:nvSpPr>
        <p:spPr>
          <a:xfrm>
            <a:off x="50825" y="1150477"/>
            <a:ext cx="3481114" cy="1815882"/>
          </a:xfrm>
          <a:prstGeom prst="rect">
            <a:avLst/>
          </a:prstGeom>
          <a:noFill/>
        </p:spPr>
        <p:txBody>
          <a:bodyPr wrap="square">
            <a:spAutoFit/>
          </a:bodyPr>
          <a:lstStyle/>
          <a:p>
            <a:r>
              <a:rPr lang="en-US" sz="1600" dirty="0">
                <a:latin typeface="Arial Narrow" panose="020B0606020202030204" pitchFamily="34" charset="0"/>
              </a:rPr>
              <a:t>We have check the info about our final dataset and we have checked for the null values. And we are having 9 null values in Gender and 8 null values are in city code. we have replaced the null values with the mode(the number that appears most often in a set of data).</a:t>
            </a:r>
          </a:p>
        </p:txBody>
      </p:sp>
    </p:spTree>
    <p:extLst>
      <p:ext uri="{BB962C8B-B14F-4D97-AF65-F5344CB8AC3E}">
        <p14:creationId xmlns:p14="http://schemas.microsoft.com/office/powerpoint/2010/main" val="3321570403"/>
      </p:ext>
    </p:extLst>
  </p:cSld>
  <p:clrMapOvr>
    <a:masterClrMapping/>
  </p:clrMapOvr>
</p:sld>
</file>

<file path=ppt/theme/theme1.xml><?xml version="1.0" encoding="utf-8"?>
<a:theme xmlns:a="http://schemas.openxmlformats.org/drawingml/2006/main" name="E-Commerce Infographics by Slidesgo">
  <a:themeElements>
    <a:clrScheme name="Simple Light">
      <a:dk1>
        <a:srgbClr val="000000"/>
      </a:dk1>
      <a:lt1>
        <a:srgbClr val="FFFFFF"/>
      </a:lt1>
      <a:dk2>
        <a:srgbClr val="929292"/>
      </a:dk2>
      <a:lt2>
        <a:srgbClr val="CFCFCF"/>
      </a:lt2>
      <a:accent1>
        <a:srgbClr val="C0C55F"/>
      </a:accent1>
      <a:accent2>
        <a:srgbClr val="39B6B5"/>
      </a:accent2>
      <a:accent3>
        <a:srgbClr val="B878C2"/>
      </a:accent3>
      <a:accent4>
        <a:srgbClr val="957FCA"/>
      </a:accent4>
      <a:accent5>
        <a:srgbClr val="6639A8"/>
      </a:accent5>
      <a:accent6>
        <a:srgbClr val="4C07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05618CEC-FAB4-4BB4-91B9-C871B6D46516}">
  <we:reference id="wa200003233" version="2.0.0.3" store="en-US" storeType="OMEX"/>
  <we:alternateReferences>
    <we:reference id="WA200003233" version="2.0.0.3" store="" storeType="OMEX"/>
  </we:alternateReferences>
  <we:properties>
    <we:property name="artifactViewState" value="&quot;live&quot;"/>
    <we:property name="backgroundColor" value="&quot;#FFFFFF&quot;"/>
    <we:property name="bookmark" value="&quot;H4sIAAAAAAAAA+1Y32/bNhD+Vwq+9MUYJNmSrLy1ToY9dENWFwGGITBO5NFRK5MCRSXxAv/vO5Ly4iRKs/xo4aXzk3RHHe++++6O9BUTVdvUsP4NVsgO2Hutv6zAfHkTsxFTQSZzIQXPkijHJME8i4DnpNWNrbRq2cEVs2CWaE+qtoPaGSLhn6cjBnV9DEv3JqFuccQaNK1WUFd/YVhMKms63IwYXja1NuBMzi1YdGbPaTm9kwvxT2PaEbitznGO3AbpR2y0sdv3EWvDk3fpps4Z8xvOtLJQKTLsZDJFiIsIcDLN8zSZxrwce3lV235JuT66bAzFQ1GuGwfHO3EOiqNg3mmDbdvv8EuFBgw/W3/Ac6yd5GhYf1d1bDRhY9cnYKqAge4Mx7sLg/wjSq9StrJkjX0yoFoIwS8UXrANIdpn9B+T5O92GxJb+mQhHNBu7Y5r7JCEb64FTt0HxP5AMF5wpi9mBmmhYAfR5pQkbaWWdZ/Va7g/BcjauuJoHGfKz5QRD+wKiTPugZwAj28TvKsw6LXwavTwX7EPFaUk2D6BunNm3x7SF0JfqLfkFP1OHQXqbcrvWGytqbide0fnft0D9j1re9Muam0Emvdrb/qwMtuN4tF9iX7tRHCIh6Ikg593qs8j2HqgfhgwiCIk5EUWxaVMCigETJJpLsbywZYyI+NLTewk/t3uKjNddyv1b2MmxosFB7uolNTey53otsp9LmHn2kOU+jaQhPzlmRinEmkWjCVwzrN4/IyR8G65NLiE7Qw6ekZmB9m8S11toV7AKmT350713Sl6QrKX0FFid3N9f/dLbne//Yg5MIlP5KQc55O4TPIJJiho3j+rGl9/N/uVTkhnAx1i9GrZXtN5cHYGxt5m/GAf6tmx/kGG25YOoTuKKENIgWeQxUWejAXE4I9WX8PX4qUt9eVNdJ21hPOIbhTJtACUeR6VSZbt1axsu3J4XO5XMfxu1y9QBtz7NFgIe9j6B2O+9zx6o2i/GUv6E0RcJGkqJWQyKvMMp0maf0dWPwTc3GqDC7/tvvP6EU1+vxy/hfG15+kT6lJo1dn/Sll+9UT28sX5qESE8ix4lCVFlMoCy0JKDmX0PcvzqRe0/SL4Sx6//uf3y9xdPbuHbue6s20DHI9B4cAtnUgESrhkPeLPsM3mb+0K01k6FgAA&quot;"/>
    <we:property name="creatorSessionId" value="&quot;4aba873c-aaf1-4bf4-b03b-f0bf1922e771&quot;"/>
    <we:property name="creatorTenantId" value="&quot;59b90a01-aeca-4c58-9743-7fb3ec7b68e5&quot;"/>
    <we:property name="creatorUserId" value="&quot;100320037D03FDFD&quot;"/>
    <we:property name="datasetId" value="&quot;7b83ad5c-57ea-423e-b978-a3ee94f81b55&quot;"/>
    <we:property name="embedUrl" value="&quot;/reportEmbed?reportId=6bc72fe1-41a2-4145-b6bf-7f90f401240e&amp;config=eyJjbHVzdGVyVXJsIjoiaHR0cHM6Ly9XQUJJLUlORElBLUNFTlRSQUwtQS1QUklNQVJZLXJlZGlyZWN0LmFuYWx5c2lzLndpbmRvd3MubmV0IiwiZW1iZWRGZWF0dXJlcyI6eyJ1c2FnZU1ldHJpY3NWTmV4dCI6dHJ1ZX19&amp;disableSensitivityBanner=true&quot;"/>
    <we:property name="initialStateBookmark" value="&quot;H4sIAAAAAAAAA+1YUW/TMBD+K8gvvFQoSZuk2dvohpBgMNZpEkJTdXEuncGNI8fZVqb8d85Ouq1dR4ExVBgvUXLnnD+fv+98yRXLRFVKmL+DGbId9lKpLzPQX575rMeKzvb+/ZuD3aM3k3e7B/tkVqURqqjYzhUzoKdoTkRVg7QRyPjptMdAykOY2qccZIU9VqKuVAFSfMV2MLmMrrHpMbwspdJgQ44NGLRhz2k4PdPc/os+zQjciHMcIzet9QhLpc3iuceq9s5BWvbZYG7CkSoMiIICW1vsJ0EY5jlEuZfGEQ6DMLb2XEjTDUnn+5elpvXQKuelzcOI0E2VFhwkc7g1VlU3yUjJeubu9pfsY1VrjkeYO1dhhJlTpGMNRQUt5kmBF6yhRBxqRWly/rFRGiduWus5UxcjjTR7xna8pncNaDc7h4KTdRXN7nSqcQqLDOw/IlSjDMgJzIxzvKqLLu/etgNfyfEN8vAu8lOyVKKYyo69N7Q6bheUqaI2ozPQxuoj/UzssySi15TOUL+cOx7tCb2gZdBbWcR2bFlzuhAbjf98S1Ud99t1POJGnDbWG3DuBQEGwwQwj2MvDaLoD8qz1CqbcDATUeRqFa5zVnVK/q0X5we6bpTlRnJzh+lvYffaNT8Gr3+CJS2rMy9CCIFHEPlJHPQz8MFG/G7yDV6aVF0uJ95G44N8kPbjgZ8G8QADzBD8B2nktUANmp/N3+I5yrtZuPbfdS0WfgJatCe5y9iDtrRrSK5DsuUaRq9MMtsu2LG3oLE9Mj67MVh3tyB2QD3A2daL9idO1I3SldTxrBXuZjE8HTq06sxDElDiAQ6GcRwGQ5+n/Y16upcv/372PiLoNVraSMlKCo56iY9shvQZYW8IBLj8li06ga1fZc6NLv1X7K2gLWljn4Csbdjne/RGpi6K5wSqLfgVysWBdCdiZagImrEDOnbjNsR3HzJd6Ob+k89fPfmeDBHuPWJdBqsnUlO6ZLQlhSeR56d5kECSwSAYxlk/36o2dn0PuzUSbu47qG5R6nFS0u5fHGX9MKfPEL+fA+c88vsPOBL+0hZiCjVt7Pb3/d/9qrWmhHtRkHhhnmCa5DmH1PuT/3x+VY3/bnP6/6fJ7ylUrlatK8WqNlUJHA+hwDUlmUgERWY368c6n57dPpHKTXXc/ti9ruBN8w17jmNFYxYAAA==&quot;"/>
    <we:property name="isFiltersActionButtonVisible" value="true"/>
    <we:property name="isVisualContainerHeaderHidden" value="false"/>
    <we:property name="pageDisplayName" value="&quot;Ecommerce Sales Analysis &quot;"/>
    <we:property name="reportEmbeddedTime" value="&quot;2024-05-05T16:40:43.997Z&quot;"/>
    <we:property name="reportName" value="&quot;End_to_end_project&quot;"/>
    <we:property name="reportState" value="&quot;CONNECTED&quot;"/>
    <we:property name="reportUrl" value="&quot;/links/FP8fJHw8s9?ctid=59b90a01-aeca-4c58-9743-7fb3ec7b68e5&amp;pbi_source=linkShar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972</TotalTime>
  <Words>2163</Words>
  <Application>Microsoft Office PowerPoint</Application>
  <PresentationFormat>On-screen Show (16:9)</PresentationFormat>
  <Paragraphs>153</Paragraphs>
  <Slides>31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-apple-system</vt:lpstr>
      <vt:lpstr>Arial</vt:lpstr>
      <vt:lpstr>Fira Sans Extra Condensed Medium</vt:lpstr>
      <vt:lpstr>Söhne</vt:lpstr>
      <vt:lpstr>Cooper Black</vt:lpstr>
      <vt:lpstr>Arial Narrow</vt:lpstr>
      <vt:lpstr>Roboto</vt:lpstr>
      <vt:lpstr>E-Commerce Infographics by Slidesgo</vt:lpstr>
      <vt:lpstr>E-Commerce RETAIL DATA ANALYSIS </vt:lpstr>
      <vt:lpstr>Introduction</vt:lpstr>
      <vt:lpstr>E-Commerce RETAIL DATA ANALYSIS </vt:lpstr>
      <vt:lpstr>Data Collection </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sales amount over month</vt:lpstr>
      <vt:lpstr>Ecommerce Sales Analysis </vt:lpstr>
      <vt:lpstr>Machine Learning (Python)</vt:lpstr>
      <vt:lpstr>Machine Learning (Python)</vt:lpstr>
      <vt:lpstr>Machine Learning (Python)</vt:lpstr>
      <vt:lpstr>Machine Learning (Python)</vt:lpstr>
      <vt:lpstr>Machine Learning (Python)</vt:lpstr>
      <vt:lpstr>Machine Learning (Python)</vt:lpstr>
      <vt:lpstr>Machine Learning (Python)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RETAIL DATA ANALYSIS </dc:title>
  <dc:creator>sahil ahamed</dc:creator>
  <cp:lastModifiedBy>sahil ahamed</cp:lastModifiedBy>
  <cp:revision>60</cp:revision>
  <dcterms:modified xsi:type="dcterms:W3CDTF">2024-05-07T05:34:55Z</dcterms:modified>
</cp:coreProperties>
</file>